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28"/>
  </p:notesMasterIdLst>
  <p:sldIdLst>
    <p:sldId id="256" r:id="rId2"/>
    <p:sldId id="261" r:id="rId3"/>
    <p:sldId id="262" r:id="rId4"/>
    <p:sldId id="263" r:id="rId5"/>
    <p:sldId id="267" r:id="rId6"/>
    <p:sldId id="268" r:id="rId7"/>
    <p:sldId id="291" r:id="rId8"/>
    <p:sldId id="266" r:id="rId9"/>
    <p:sldId id="269" r:id="rId10"/>
    <p:sldId id="270" r:id="rId11"/>
    <p:sldId id="271" r:id="rId12"/>
    <p:sldId id="292" r:id="rId13"/>
    <p:sldId id="293" r:id="rId14"/>
    <p:sldId id="274" r:id="rId15"/>
    <p:sldId id="275" r:id="rId16"/>
    <p:sldId id="276" r:id="rId17"/>
    <p:sldId id="277" r:id="rId18"/>
    <p:sldId id="279" r:id="rId19"/>
    <p:sldId id="280" r:id="rId20"/>
    <p:sldId id="287" r:id="rId21"/>
    <p:sldId id="282" r:id="rId22"/>
    <p:sldId id="283" r:id="rId23"/>
    <p:sldId id="284" r:id="rId24"/>
    <p:sldId id="285" r:id="rId25"/>
    <p:sldId id="286" r:id="rId26"/>
    <p:sldId id="28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90213" autoAdjust="0"/>
  </p:normalViewPr>
  <p:slideViewPr>
    <p:cSldViewPr snapToGrid="0">
      <p:cViewPr varScale="1">
        <p:scale>
          <a:sx n="77" d="100"/>
          <a:sy n="77" d="100"/>
        </p:scale>
        <p:origin x="816" y="7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E08B9-EA34-4D25-B30D-907B1011FE49}"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US"/>
        </a:p>
      </dgm:t>
    </dgm:pt>
    <dgm:pt modelId="{3E5A7A6E-4621-4453-943A-3844639F4E07}">
      <dgm:prSet/>
      <dgm:spPr/>
      <dgm:t>
        <a:bodyPr/>
        <a:lstStyle/>
        <a:p>
          <a:pPr>
            <a:lnSpc>
              <a:spcPct val="100000"/>
            </a:lnSpc>
          </a:pPr>
          <a:r>
            <a:rPr lang="en-US" dirty="0"/>
            <a:t>The crucial premise for network operators to choose the technology and architecture to deploy is the cost minimization.</a:t>
          </a:r>
        </a:p>
      </dgm:t>
    </dgm:pt>
    <dgm:pt modelId="{075A5C0C-8AEB-4E76-8826-F985A2557758}" type="parTrans" cxnId="{4B0B6B5F-3C6B-47D7-B41E-82F23E50B5C2}">
      <dgm:prSet/>
      <dgm:spPr/>
      <dgm:t>
        <a:bodyPr/>
        <a:lstStyle/>
        <a:p>
          <a:endParaRPr lang="en-US"/>
        </a:p>
      </dgm:t>
    </dgm:pt>
    <dgm:pt modelId="{1D1F92B1-6589-4DF7-B322-13F208618836}" type="sibTrans" cxnId="{4B0B6B5F-3C6B-47D7-B41E-82F23E50B5C2}">
      <dgm:prSet/>
      <dgm:spPr/>
      <dgm:t>
        <a:bodyPr/>
        <a:lstStyle/>
        <a:p>
          <a:endParaRPr lang="en-US"/>
        </a:p>
      </dgm:t>
    </dgm:pt>
    <dgm:pt modelId="{DAC50B11-4BB9-43CA-9E7D-033769FD41B6}">
      <dgm:prSet/>
      <dgm:spPr/>
      <dgm:t>
        <a:bodyPr/>
        <a:lstStyle/>
        <a:p>
          <a:pPr>
            <a:lnSpc>
              <a:spcPct val="100000"/>
            </a:lnSpc>
          </a:pPr>
          <a:r>
            <a:rPr lang="en-US" dirty="0"/>
            <a:t>The cost factor is therefore a major issue in the telecommunication industry and tend to have a strong influence in all engineering </a:t>
          </a:r>
          <a:r>
            <a:rPr lang="en-GB" dirty="0"/>
            <a:t>decisions. </a:t>
          </a:r>
          <a:endParaRPr lang="en-US" dirty="0"/>
        </a:p>
      </dgm:t>
    </dgm:pt>
    <dgm:pt modelId="{704AD078-F083-4EF0-B735-6A031E52736C}" type="parTrans" cxnId="{D5EB35BA-C987-4E64-A0E3-01918C06DCAA}">
      <dgm:prSet/>
      <dgm:spPr/>
      <dgm:t>
        <a:bodyPr/>
        <a:lstStyle/>
        <a:p>
          <a:endParaRPr lang="en-US"/>
        </a:p>
      </dgm:t>
    </dgm:pt>
    <dgm:pt modelId="{22AF0E85-93C9-4BF1-9265-707516208AB3}" type="sibTrans" cxnId="{D5EB35BA-C987-4E64-A0E3-01918C06DCAA}">
      <dgm:prSet/>
      <dgm:spPr/>
      <dgm:t>
        <a:bodyPr/>
        <a:lstStyle/>
        <a:p>
          <a:endParaRPr lang="en-US"/>
        </a:p>
      </dgm:t>
    </dgm:pt>
    <dgm:pt modelId="{471EAC49-0B43-4A46-A5D6-5796F9E7160A}">
      <dgm:prSet/>
      <dgm:spPr/>
      <dgm:t>
        <a:bodyPr/>
        <a:lstStyle/>
        <a:p>
          <a:pPr>
            <a:lnSpc>
              <a:spcPct val="100000"/>
            </a:lnSpc>
          </a:pPr>
          <a:r>
            <a:rPr lang="en-US" dirty="0"/>
            <a:t>It is extreme difficult to make a fast and scalable planning to an </a:t>
          </a:r>
          <a:r>
            <a:rPr lang="en-GB" dirty="0"/>
            <a:t>optical network by hand.</a:t>
          </a:r>
          <a:endParaRPr lang="en-US" dirty="0"/>
        </a:p>
      </dgm:t>
    </dgm:pt>
    <dgm:pt modelId="{0300B4FE-7DA5-4C17-A962-252E7B6A9C00}" type="parTrans" cxnId="{E694F063-5FE1-4603-B83E-E599BEE0C6D7}">
      <dgm:prSet/>
      <dgm:spPr/>
      <dgm:t>
        <a:bodyPr/>
        <a:lstStyle/>
        <a:p>
          <a:endParaRPr lang="en-US"/>
        </a:p>
      </dgm:t>
    </dgm:pt>
    <dgm:pt modelId="{B474864D-CA2B-4C9F-B188-509EC90C6295}" type="sibTrans" cxnId="{E694F063-5FE1-4603-B83E-E599BEE0C6D7}">
      <dgm:prSet/>
      <dgm:spPr/>
      <dgm:t>
        <a:bodyPr/>
        <a:lstStyle/>
        <a:p>
          <a:endParaRPr lang="en-US"/>
        </a:p>
      </dgm:t>
    </dgm:pt>
    <dgm:pt modelId="{DA85639F-3226-4FF0-AC4D-287A0E6D8B8D}">
      <dgm:prSet/>
      <dgm:spPr/>
      <dgm:t>
        <a:bodyPr/>
        <a:lstStyle/>
        <a:p>
          <a:pPr>
            <a:lnSpc>
              <a:spcPct val="100000"/>
            </a:lnSpc>
          </a:pPr>
          <a:r>
            <a:rPr lang="en-US" dirty="0"/>
            <a:t>Planning tools directly affect the competitiveness of system vendors and </a:t>
          </a:r>
          <a:r>
            <a:rPr lang="en-GB" dirty="0"/>
            <a:t>network operators.</a:t>
          </a:r>
          <a:endParaRPr lang="en-US" dirty="0"/>
        </a:p>
      </dgm:t>
    </dgm:pt>
    <dgm:pt modelId="{5A2DA172-3FF9-4C1C-A30D-3E234A04C5AC}" type="parTrans" cxnId="{DA593BB0-939E-458D-BFCF-87022F97FF3F}">
      <dgm:prSet/>
      <dgm:spPr/>
      <dgm:t>
        <a:bodyPr/>
        <a:lstStyle/>
        <a:p>
          <a:endParaRPr lang="en-US"/>
        </a:p>
      </dgm:t>
    </dgm:pt>
    <dgm:pt modelId="{19C77C88-4AC3-4E15-AB4E-E2D8D5A2BEBE}" type="sibTrans" cxnId="{DA593BB0-939E-458D-BFCF-87022F97FF3F}">
      <dgm:prSet/>
      <dgm:spPr/>
      <dgm:t>
        <a:bodyPr/>
        <a:lstStyle/>
        <a:p>
          <a:endParaRPr lang="en-US"/>
        </a:p>
      </dgm:t>
    </dgm:pt>
    <dgm:pt modelId="{7BDCCAA1-CF42-4982-9E14-83D843C91EC8}" type="pres">
      <dgm:prSet presAssocID="{09BE08B9-EA34-4D25-B30D-907B1011FE49}" presName="linear" presStyleCnt="0">
        <dgm:presLayoutVars>
          <dgm:animLvl val="lvl"/>
          <dgm:resizeHandles val="exact"/>
        </dgm:presLayoutVars>
      </dgm:prSet>
      <dgm:spPr/>
    </dgm:pt>
    <dgm:pt modelId="{5DBA0734-AEB5-4A2D-9AF1-A12B6C3735A9}" type="pres">
      <dgm:prSet presAssocID="{3E5A7A6E-4621-4453-943A-3844639F4E07}" presName="parentText" presStyleLbl="node1" presStyleIdx="0" presStyleCnt="4">
        <dgm:presLayoutVars>
          <dgm:chMax val="0"/>
          <dgm:bulletEnabled val="1"/>
        </dgm:presLayoutVars>
      </dgm:prSet>
      <dgm:spPr/>
    </dgm:pt>
    <dgm:pt modelId="{959F3390-32BB-4586-AE48-D412F4DA82FB}" type="pres">
      <dgm:prSet presAssocID="{1D1F92B1-6589-4DF7-B322-13F208618836}" presName="spacer" presStyleCnt="0"/>
      <dgm:spPr/>
    </dgm:pt>
    <dgm:pt modelId="{13DC7D99-0062-4167-9722-72D169A33D57}" type="pres">
      <dgm:prSet presAssocID="{DAC50B11-4BB9-43CA-9E7D-033769FD41B6}" presName="parentText" presStyleLbl="node1" presStyleIdx="1" presStyleCnt="4">
        <dgm:presLayoutVars>
          <dgm:chMax val="0"/>
          <dgm:bulletEnabled val="1"/>
        </dgm:presLayoutVars>
      </dgm:prSet>
      <dgm:spPr/>
    </dgm:pt>
    <dgm:pt modelId="{C38CA90B-C076-4A15-818C-C685DA610D47}" type="pres">
      <dgm:prSet presAssocID="{22AF0E85-93C9-4BF1-9265-707516208AB3}" presName="spacer" presStyleCnt="0"/>
      <dgm:spPr/>
    </dgm:pt>
    <dgm:pt modelId="{80E225B1-7688-45AE-9E2B-773F617F1D53}" type="pres">
      <dgm:prSet presAssocID="{471EAC49-0B43-4A46-A5D6-5796F9E7160A}" presName="parentText" presStyleLbl="node1" presStyleIdx="2" presStyleCnt="4">
        <dgm:presLayoutVars>
          <dgm:chMax val="0"/>
          <dgm:bulletEnabled val="1"/>
        </dgm:presLayoutVars>
      </dgm:prSet>
      <dgm:spPr/>
    </dgm:pt>
    <dgm:pt modelId="{A15263B3-A803-4836-8BEE-C8A20B2963FA}" type="pres">
      <dgm:prSet presAssocID="{B474864D-CA2B-4C9F-B188-509EC90C6295}" presName="spacer" presStyleCnt="0"/>
      <dgm:spPr/>
    </dgm:pt>
    <dgm:pt modelId="{AB15CD91-FC6E-4536-9CC8-35243797B3D1}" type="pres">
      <dgm:prSet presAssocID="{DA85639F-3226-4FF0-AC4D-287A0E6D8B8D}" presName="parentText" presStyleLbl="node1" presStyleIdx="3" presStyleCnt="4">
        <dgm:presLayoutVars>
          <dgm:chMax val="0"/>
          <dgm:bulletEnabled val="1"/>
        </dgm:presLayoutVars>
      </dgm:prSet>
      <dgm:spPr/>
    </dgm:pt>
  </dgm:ptLst>
  <dgm:cxnLst>
    <dgm:cxn modelId="{4B0B6B5F-3C6B-47D7-B41E-82F23E50B5C2}" srcId="{09BE08B9-EA34-4D25-B30D-907B1011FE49}" destId="{3E5A7A6E-4621-4453-943A-3844639F4E07}" srcOrd="0" destOrd="0" parTransId="{075A5C0C-8AEB-4E76-8826-F985A2557758}" sibTransId="{1D1F92B1-6589-4DF7-B322-13F208618836}"/>
    <dgm:cxn modelId="{FC10B262-1DD3-42DE-9C4C-EA4E5D6CA7A2}" type="presOf" srcId="{471EAC49-0B43-4A46-A5D6-5796F9E7160A}" destId="{80E225B1-7688-45AE-9E2B-773F617F1D53}" srcOrd="0" destOrd="0" presId="urn:microsoft.com/office/officeart/2005/8/layout/vList2"/>
    <dgm:cxn modelId="{E694F063-5FE1-4603-B83E-E599BEE0C6D7}" srcId="{09BE08B9-EA34-4D25-B30D-907B1011FE49}" destId="{471EAC49-0B43-4A46-A5D6-5796F9E7160A}" srcOrd="2" destOrd="0" parTransId="{0300B4FE-7DA5-4C17-A962-252E7B6A9C00}" sibTransId="{B474864D-CA2B-4C9F-B188-509EC90C6295}"/>
    <dgm:cxn modelId="{56967F65-EC5D-4CBD-883B-A5E2514FAE2F}" type="presOf" srcId="{09BE08B9-EA34-4D25-B30D-907B1011FE49}" destId="{7BDCCAA1-CF42-4982-9E14-83D843C91EC8}" srcOrd="0" destOrd="0" presId="urn:microsoft.com/office/officeart/2005/8/layout/vList2"/>
    <dgm:cxn modelId="{9EACC287-A848-413B-A605-83ED7A57A34E}" type="presOf" srcId="{DAC50B11-4BB9-43CA-9E7D-033769FD41B6}" destId="{13DC7D99-0062-4167-9722-72D169A33D57}" srcOrd="0" destOrd="0" presId="urn:microsoft.com/office/officeart/2005/8/layout/vList2"/>
    <dgm:cxn modelId="{1B15CA8E-42D3-4BE0-921D-66783F9E903E}" type="presOf" srcId="{DA85639F-3226-4FF0-AC4D-287A0E6D8B8D}" destId="{AB15CD91-FC6E-4536-9CC8-35243797B3D1}" srcOrd="0" destOrd="0" presId="urn:microsoft.com/office/officeart/2005/8/layout/vList2"/>
    <dgm:cxn modelId="{DA593BB0-939E-458D-BFCF-87022F97FF3F}" srcId="{09BE08B9-EA34-4D25-B30D-907B1011FE49}" destId="{DA85639F-3226-4FF0-AC4D-287A0E6D8B8D}" srcOrd="3" destOrd="0" parTransId="{5A2DA172-3FF9-4C1C-A30D-3E234A04C5AC}" sibTransId="{19C77C88-4AC3-4E15-AB4E-E2D8D5A2BEBE}"/>
    <dgm:cxn modelId="{D5EB35BA-C987-4E64-A0E3-01918C06DCAA}" srcId="{09BE08B9-EA34-4D25-B30D-907B1011FE49}" destId="{DAC50B11-4BB9-43CA-9E7D-033769FD41B6}" srcOrd="1" destOrd="0" parTransId="{704AD078-F083-4EF0-B735-6A031E52736C}" sibTransId="{22AF0E85-93C9-4BF1-9265-707516208AB3}"/>
    <dgm:cxn modelId="{9C50F7D2-39A0-4863-8848-3694CA690342}" type="presOf" srcId="{3E5A7A6E-4621-4453-943A-3844639F4E07}" destId="{5DBA0734-AEB5-4A2D-9AF1-A12B6C3735A9}" srcOrd="0" destOrd="0" presId="urn:microsoft.com/office/officeart/2005/8/layout/vList2"/>
    <dgm:cxn modelId="{2921677D-45D4-4871-9C32-43DDFD1BF4B7}" type="presParOf" srcId="{7BDCCAA1-CF42-4982-9E14-83D843C91EC8}" destId="{5DBA0734-AEB5-4A2D-9AF1-A12B6C3735A9}" srcOrd="0" destOrd="0" presId="urn:microsoft.com/office/officeart/2005/8/layout/vList2"/>
    <dgm:cxn modelId="{8E8C6E63-999A-437A-B50B-ACA05F5218C7}" type="presParOf" srcId="{7BDCCAA1-CF42-4982-9E14-83D843C91EC8}" destId="{959F3390-32BB-4586-AE48-D412F4DA82FB}" srcOrd="1" destOrd="0" presId="urn:microsoft.com/office/officeart/2005/8/layout/vList2"/>
    <dgm:cxn modelId="{8F77D62B-5C09-4CB2-8925-1D599DF80AAE}" type="presParOf" srcId="{7BDCCAA1-CF42-4982-9E14-83D843C91EC8}" destId="{13DC7D99-0062-4167-9722-72D169A33D57}" srcOrd="2" destOrd="0" presId="urn:microsoft.com/office/officeart/2005/8/layout/vList2"/>
    <dgm:cxn modelId="{65698523-1188-45C6-B500-CDB53DEF7BCC}" type="presParOf" srcId="{7BDCCAA1-CF42-4982-9E14-83D843C91EC8}" destId="{C38CA90B-C076-4A15-818C-C685DA610D47}" srcOrd="3" destOrd="0" presId="urn:microsoft.com/office/officeart/2005/8/layout/vList2"/>
    <dgm:cxn modelId="{BD7676C4-CA36-40F5-94CA-13087B91DA73}" type="presParOf" srcId="{7BDCCAA1-CF42-4982-9E14-83D843C91EC8}" destId="{80E225B1-7688-45AE-9E2B-773F617F1D53}" srcOrd="4" destOrd="0" presId="urn:microsoft.com/office/officeart/2005/8/layout/vList2"/>
    <dgm:cxn modelId="{54C61650-52AB-43A8-9A63-FAAA2C6F6F39}" type="presParOf" srcId="{7BDCCAA1-CF42-4982-9E14-83D843C91EC8}" destId="{A15263B3-A803-4836-8BEE-C8A20B2963FA}" srcOrd="5" destOrd="0" presId="urn:microsoft.com/office/officeart/2005/8/layout/vList2"/>
    <dgm:cxn modelId="{F63DA600-D026-42B4-BFFB-6638478AD021}" type="presParOf" srcId="{7BDCCAA1-CF42-4982-9E14-83D843C91EC8}" destId="{AB15CD91-FC6E-4536-9CC8-35243797B3D1}"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623145-9876-4F60-A980-DD607010DEF6}" type="doc">
      <dgm:prSet loTypeId="urn:microsoft.com/office/officeart/2005/8/layout/vList2" loCatId="list" qsTypeId="urn:microsoft.com/office/officeart/2005/8/quickstyle/simple3" qsCatId="simple" csTypeId="urn:microsoft.com/office/officeart/2005/8/colors/accent2_1" csCatId="accent2"/>
      <dgm:spPr/>
      <dgm:t>
        <a:bodyPr/>
        <a:lstStyle/>
        <a:p>
          <a:endParaRPr lang="en-GB"/>
        </a:p>
      </dgm:t>
    </dgm:pt>
    <dgm:pt modelId="{1A50EC0F-516B-40F6-B782-55D0F75AC0D4}">
      <dgm:prSet/>
      <dgm:spPr/>
      <dgm:t>
        <a:bodyPr/>
        <a:lstStyle/>
        <a:p>
          <a:r>
            <a:rPr lang="en-US" dirty="0"/>
            <a:t>In order to produce a set of paths the routing strategy applied incorporates the use of a </a:t>
          </a:r>
          <a:r>
            <a:rPr lang="en-US" b="1" dirty="0"/>
            <a:t>K-shortest path algorithm</a:t>
          </a:r>
          <a:r>
            <a:rPr lang="en-US" dirty="0"/>
            <a:t>, based on </a:t>
          </a:r>
          <a:r>
            <a:rPr lang="en-GB" dirty="0"/>
            <a:t>Dijkstra’s algorithm;</a:t>
          </a:r>
          <a:endParaRPr lang="pt-PT" dirty="0"/>
        </a:p>
      </dgm:t>
    </dgm:pt>
    <dgm:pt modelId="{49FB2F9E-D287-415E-A8FE-5C0888DA99F3}" type="parTrans" cxnId="{DC741BA7-DF33-41C1-872B-EDF3EF0D4021}">
      <dgm:prSet/>
      <dgm:spPr/>
      <dgm:t>
        <a:bodyPr/>
        <a:lstStyle/>
        <a:p>
          <a:endParaRPr lang="en-GB"/>
        </a:p>
      </dgm:t>
    </dgm:pt>
    <dgm:pt modelId="{CB4634FA-E3B5-499E-A559-481CEAA40C26}" type="sibTrans" cxnId="{DC741BA7-DF33-41C1-872B-EDF3EF0D4021}">
      <dgm:prSet/>
      <dgm:spPr/>
      <dgm:t>
        <a:bodyPr/>
        <a:lstStyle/>
        <a:p>
          <a:endParaRPr lang="en-GB"/>
        </a:p>
      </dgm:t>
    </dgm:pt>
    <dgm:pt modelId="{B0DA4C2E-6E5A-4BB4-BBEF-57ADE03F4ED9}">
      <dgm:prSet/>
      <dgm:spPr/>
      <dgm:t>
        <a:bodyPr/>
        <a:lstStyle/>
        <a:p>
          <a:r>
            <a:rPr lang="en-US" dirty="0"/>
            <a:t>The number of </a:t>
          </a:r>
          <a:r>
            <a:rPr lang="en-US" b="1" dirty="0"/>
            <a:t>hops</a:t>
          </a:r>
          <a:r>
            <a:rPr lang="en-US" dirty="0"/>
            <a:t> was chosen as the metric to find the shortest </a:t>
          </a:r>
          <a:r>
            <a:rPr lang="en-GB" dirty="0"/>
            <a:t>paths;</a:t>
          </a:r>
          <a:endParaRPr lang="pt-PT" dirty="0"/>
        </a:p>
      </dgm:t>
    </dgm:pt>
    <dgm:pt modelId="{93B4D066-E987-4D07-8F65-92BF346B40DF}" type="parTrans" cxnId="{47A16CB2-5AC2-44AA-BD1D-C53E4E0CB129}">
      <dgm:prSet/>
      <dgm:spPr/>
      <dgm:t>
        <a:bodyPr/>
        <a:lstStyle/>
        <a:p>
          <a:endParaRPr lang="en-GB"/>
        </a:p>
      </dgm:t>
    </dgm:pt>
    <dgm:pt modelId="{A87A2B84-8E97-4DD0-9121-C3A5CFA925AA}" type="sibTrans" cxnId="{47A16CB2-5AC2-44AA-BD1D-C53E4E0CB129}">
      <dgm:prSet/>
      <dgm:spPr/>
      <dgm:t>
        <a:bodyPr/>
        <a:lstStyle/>
        <a:p>
          <a:endParaRPr lang="en-GB"/>
        </a:p>
      </dgm:t>
    </dgm:pt>
    <dgm:pt modelId="{469A23FE-9DBE-46C6-B4CA-8E8B136FE526}">
      <dgm:prSet/>
      <dgm:spPr/>
      <dgm:t>
        <a:bodyPr/>
        <a:lstStyle/>
        <a:p>
          <a:r>
            <a:rPr lang="en-US" dirty="0"/>
            <a:t>In order to select a candidate path it was used a </a:t>
          </a:r>
          <a:r>
            <a:rPr lang="en-US" b="1" dirty="0"/>
            <a:t>dynamic-path routing strategy</a:t>
          </a:r>
          <a:r>
            <a:rPr lang="en-US" dirty="0"/>
            <a:t>, once it provides adaptability to network conditions;</a:t>
          </a:r>
          <a:endParaRPr lang="pt-PT" dirty="0"/>
        </a:p>
      </dgm:t>
    </dgm:pt>
    <dgm:pt modelId="{8763C9DD-C92D-47AB-89D2-A439274E1452}" type="parTrans" cxnId="{26B4EAEB-8377-4CE4-BA7F-A2A2AF947CF9}">
      <dgm:prSet/>
      <dgm:spPr/>
      <dgm:t>
        <a:bodyPr/>
        <a:lstStyle/>
        <a:p>
          <a:endParaRPr lang="en-GB"/>
        </a:p>
      </dgm:t>
    </dgm:pt>
    <dgm:pt modelId="{7D1D73EE-D457-4207-A2BF-0EA4100CB2D4}" type="sibTrans" cxnId="{26B4EAEB-8377-4CE4-BA7F-A2A2AF947CF9}">
      <dgm:prSet/>
      <dgm:spPr/>
      <dgm:t>
        <a:bodyPr/>
        <a:lstStyle/>
        <a:p>
          <a:endParaRPr lang="en-GB"/>
        </a:p>
      </dgm:t>
    </dgm:pt>
    <dgm:pt modelId="{912DFB03-C6FA-498A-B530-A317325D5789}">
      <dgm:prSet/>
      <dgm:spPr/>
      <dgm:t>
        <a:bodyPr/>
        <a:lstStyle/>
        <a:p>
          <a:r>
            <a:rPr lang="en-US" dirty="0"/>
            <a:t>A poor routing strategy can lead to a situation of wavelength contention provoking the loss of network efficiency as demands are blocked.</a:t>
          </a:r>
          <a:endParaRPr lang="pt-PT" dirty="0"/>
        </a:p>
      </dgm:t>
    </dgm:pt>
    <dgm:pt modelId="{214166A9-7EBB-41A0-BEB8-F9A2597937D7}" type="parTrans" cxnId="{548D0342-1D28-479F-8F1A-9BAA2A98FABF}">
      <dgm:prSet/>
      <dgm:spPr/>
      <dgm:t>
        <a:bodyPr/>
        <a:lstStyle/>
        <a:p>
          <a:endParaRPr lang="en-GB"/>
        </a:p>
      </dgm:t>
    </dgm:pt>
    <dgm:pt modelId="{35447DA3-64C8-49EA-9A1F-5B586879F6C1}" type="sibTrans" cxnId="{548D0342-1D28-479F-8F1A-9BAA2A98FABF}">
      <dgm:prSet/>
      <dgm:spPr/>
      <dgm:t>
        <a:bodyPr/>
        <a:lstStyle/>
        <a:p>
          <a:endParaRPr lang="en-GB"/>
        </a:p>
      </dgm:t>
    </dgm:pt>
    <dgm:pt modelId="{0CD56B92-2706-4C36-BEA2-626DBE3215C3}" type="pres">
      <dgm:prSet presAssocID="{5D623145-9876-4F60-A980-DD607010DEF6}" presName="linear" presStyleCnt="0">
        <dgm:presLayoutVars>
          <dgm:animLvl val="lvl"/>
          <dgm:resizeHandles val="exact"/>
        </dgm:presLayoutVars>
      </dgm:prSet>
      <dgm:spPr/>
    </dgm:pt>
    <dgm:pt modelId="{0B68507B-5E93-4CEB-8C4B-3A84F24F46AE}" type="pres">
      <dgm:prSet presAssocID="{1A50EC0F-516B-40F6-B782-55D0F75AC0D4}" presName="parentText" presStyleLbl="node1" presStyleIdx="0" presStyleCnt="4">
        <dgm:presLayoutVars>
          <dgm:chMax val="0"/>
          <dgm:bulletEnabled val="1"/>
        </dgm:presLayoutVars>
      </dgm:prSet>
      <dgm:spPr/>
    </dgm:pt>
    <dgm:pt modelId="{1E08D092-184E-49FD-BCF4-3DBAD08E37FD}" type="pres">
      <dgm:prSet presAssocID="{CB4634FA-E3B5-499E-A559-481CEAA40C26}" presName="spacer" presStyleCnt="0"/>
      <dgm:spPr/>
    </dgm:pt>
    <dgm:pt modelId="{DA67D908-6113-4040-9455-C12DA8E76C19}" type="pres">
      <dgm:prSet presAssocID="{B0DA4C2E-6E5A-4BB4-BBEF-57ADE03F4ED9}" presName="parentText" presStyleLbl="node1" presStyleIdx="1" presStyleCnt="4">
        <dgm:presLayoutVars>
          <dgm:chMax val="0"/>
          <dgm:bulletEnabled val="1"/>
        </dgm:presLayoutVars>
      </dgm:prSet>
      <dgm:spPr/>
    </dgm:pt>
    <dgm:pt modelId="{F5A80613-3C6A-497A-9214-D6BD23C90B18}" type="pres">
      <dgm:prSet presAssocID="{A87A2B84-8E97-4DD0-9121-C3A5CFA925AA}" presName="spacer" presStyleCnt="0"/>
      <dgm:spPr/>
    </dgm:pt>
    <dgm:pt modelId="{07A62225-DB89-46A4-B3D4-234CF4B13501}" type="pres">
      <dgm:prSet presAssocID="{469A23FE-9DBE-46C6-B4CA-8E8B136FE526}" presName="parentText" presStyleLbl="node1" presStyleIdx="2" presStyleCnt="4" custLinFactNeighborX="8824" custLinFactNeighborY="-20752">
        <dgm:presLayoutVars>
          <dgm:chMax val="0"/>
          <dgm:bulletEnabled val="1"/>
        </dgm:presLayoutVars>
      </dgm:prSet>
      <dgm:spPr/>
    </dgm:pt>
    <dgm:pt modelId="{95C47E4D-D0A9-4A86-B3CA-32072DFB1F01}" type="pres">
      <dgm:prSet presAssocID="{7D1D73EE-D457-4207-A2BF-0EA4100CB2D4}" presName="spacer" presStyleCnt="0"/>
      <dgm:spPr/>
    </dgm:pt>
    <dgm:pt modelId="{C16C3F5D-A8C5-400A-A6F6-733907DC3A51}" type="pres">
      <dgm:prSet presAssocID="{912DFB03-C6FA-498A-B530-A317325D5789}" presName="parentText" presStyleLbl="node1" presStyleIdx="3" presStyleCnt="4">
        <dgm:presLayoutVars>
          <dgm:chMax val="0"/>
          <dgm:bulletEnabled val="1"/>
        </dgm:presLayoutVars>
      </dgm:prSet>
      <dgm:spPr/>
    </dgm:pt>
  </dgm:ptLst>
  <dgm:cxnLst>
    <dgm:cxn modelId="{08542B1C-6BA2-4450-8E88-09DB0E6F401B}" type="presOf" srcId="{B0DA4C2E-6E5A-4BB4-BBEF-57ADE03F4ED9}" destId="{DA67D908-6113-4040-9455-C12DA8E76C19}" srcOrd="0" destOrd="0" presId="urn:microsoft.com/office/officeart/2005/8/layout/vList2"/>
    <dgm:cxn modelId="{548D0342-1D28-479F-8F1A-9BAA2A98FABF}" srcId="{5D623145-9876-4F60-A980-DD607010DEF6}" destId="{912DFB03-C6FA-498A-B530-A317325D5789}" srcOrd="3" destOrd="0" parTransId="{214166A9-7EBB-41A0-BEB8-F9A2597937D7}" sibTransId="{35447DA3-64C8-49EA-9A1F-5B586879F6C1}"/>
    <dgm:cxn modelId="{D422517D-C4CE-4215-BA9E-E25408297675}" type="presOf" srcId="{5D623145-9876-4F60-A980-DD607010DEF6}" destId="{0CD56B92-2706-4C36-BEA2-626DBE3215C3}" srcOrd="0" destOrd="0" presId="urn:microsoft.com/office/officeart/2005/8/layout/vList2"/>
    <dgm:cxn modelId="{64944386-9D30-4EE4-B5FA-832EE3946A55}" type="presOf" srcId="{912DFB03-C6FA-498A-B530-A317325D5789}" destId="{C16C3F5D-A8C5-400A-A6F6-733907DC3A51}" srcOrd="0" destOrd="0" presId="urn:microsoft.com/office/officeart/2005/8/layout/vList2"/>
    <dgm:cxn modelId="{DC741BA7-DF33-41C1-872B-EDF3EF0D4021}" srcId="{5D623145-9876-4F60-A980-DD607010DEF6}" destId="{1A50EC0F-516B-40F6-B782-55D0F75AC0D4}" srcOrd="0" destOrd="0" parTransId="{49FB2F9E-D287-415E-A8FE-5C0888DA99F3}" sibTransId="{CB4634FA-E3B5-499E-A559-481CEAA40C26}"/>
    <dgm:cxn modelId="{47A16CB2-5AC2-44AA-BD1D-C53E4E0CB129}" srcId="{5D623145-9876-4F60-A980-DD607010DEF6}" destId="{B0DA4C2E-6E5A-4BB4-BBEF-57ADE03F4ED9}" srcOrd="1" destOrd="0" parTransId="{93B4D066-E987-4D07-8F65-92BF346B40DF}" sibTransId="{A87A2B84-8E97-4DD0-9121-C3A5CFA925AA}"/>
    <dgm:cxn modelId="{A83B3EB8-CB9D-40E5-9E49-9718904A9643}" type="presOf" srcId="{1A50EC0F-516B-40F6-B782-55D0F75AC0D4}" destId="{0B68507B-5E93-4CEB-8C4B-3A84F24F46AE}" srcOrd="0" destOrd="0" presId="urn:microsoft.com/office/officeart/2005/8/layout/vList2"/>
    <dgm:cxn modelId="{E10E3FC6-F265-4390-9C28-80F2D369E2BE}" type="presOf" srcId="{469A23FE-9DBE-46C6-B4CA-8E8B136FE526}" destId="{07A62225-DB89-46A4-B3D4-234CF4B13501}" srcOrd="0" destOrd="0" presId="urn:microsoft.com/office/officeart/2005/8/layout/vList2"/>
    <dgm:cxn modelId="{26B4EAEB-8377-4CE4-BA7F-A2A2AF947CF9}" srcId="{5D623145-9876-4F60-A980-DD607010DEF6}" destId="{469A23FE-9DBE-46C6-B4CA-8E8B136FE526}" srcOrd="2" destOrd="0" parTransId="{8763C9DD-C92D-47AB-89D2-A439274E1452}" sibTransId="{7D1D73EE-D457-4207-A2BF-0EA4100CB2D4}"/>
    <dgm:cxn modelId="{9D252B71-1E61-400E-BB34-DB08354738B4}" type="presParOf" srcId="{0CD56B92-2706-4C36-BEA2-626DBE3215C3}" destId="{0B68507B-5E93-4CEB-8C4B-3A84F24F46AE}" srcOrd="0" destOrd="0" presId="urn:microsoft.com/office/officeart/2005/8/layout/vList2"/>
    <dgm:cxn modelId="{CB60C294-C655-4005-8384-F390B7EAC39B}" type="presParOf" srcId="{0CD56B92-2706-4C36-BEA2-626DBE3215C3}" destId="{1E08D092-184E-49FD-BCF4-3DBAD08E37FD}" srcOrd="1" destOrd="0" presId="urn:microsoft.com/office/officeart/2005/8/layout/vList2"/>
    <dgm:cxn modelId="{EF360FFD-2608-4936-8D8E-0A08535C4857}" type="presParOf" srcId="{0CD56B92-2706-4C36-BEA2-626DBE3215C3}" destId="{DA67D908-6113-4040-9455-C12DA8E76C19}" srcOrd="2" destOrd="0" presId="urn:microsoft.com/office/officeart/2005/8/layout/vList2"/>
    <dgm:cxn modelId="{EB7DE4C2-2DF3-4491-9A41-B713D3C45581}" type="presParOf" srcId="{0CD56B92-2706-4C36-BEA2-626DBE3215C3}" destId="{F5A80613-3C6A-497A-9214-D6BD23C90B18}" srcOrd="3" destOrd="0" presId="urn:microsoft.com/office/officeart/2005/8/layout/vList2"/>
    <dgm:cxn modelId="{FA88ADD8-354A-487C-8549-9638F951DAD4}" type="presParOf" srcId="{0CD56B92-2706-4C36-BEA2-626DBE3215C3}" destId="{07A62225-DB89-46A4-B3D4-234CF4B13501}" srcOrd="4" destOrd="0" presId="urn:microsoft.com/office/officeart/2005/8/layout/vList2"/>
    <dgm:cxn modelId="{BA903771-8E05-4668-803E-5EAED0089532}" type="presParOf" srcId="{0CD56B92-2706-4C36-BEA2-626DBE3215C3}" destId="{95C47E4D-D0A9-4A86-B3CA-32072DFB1F01}" srcOrd="5" destOrd="0" presId="urn:microsoft.com/office/officeart/2005/8/layout/vList2"/>
    <dgm:cxn modelId="{DCE662AE-74B3-4EFD-AE63-477066CBCD69}" type="presParOf" srcId="{0CD56B92-2706-4C36-BEA2-626DBE3215C3}" destId="{C16C3F5D-A8C5-400A-A6F6-733907DC3A51}"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623145-9876-4F60-A980-DD607010DEF6}" type="doc">
      <dgm:prSet loTypeId="urn:microsoft.com/office/officeart/2005/8/layout/vList2" loCatId="list" qsTypeId="urn:microsoft.com/office/officeart/2005/8/quickstyle/simple3" qsCatId="simple" csTypeId="urn:microsoft.com/office/officeart/2005/8/colors/accent2_1" csCatId="accent2" phldr="1"/>
      <dgm:spPr/>
      <dgm:t>
        <a:bodyPr/>
        <a:lstStyle/>
        <a:p>
          <a:endParaRPr lang="en-GB"/>
        </a:p>
      </dgm:t>
    </dgm:pt>
    <dgm:pt modelId="{1A50EC0F-516B-40F6-B782-55D0F75AC0D4}">
      <dgm:prSet/>
      <dgm:spPr/>
      <dgm:t>
        <a:bodyPr/>
        <a:lstStyle/>
        <a:p>
          <a:pPr algn="just"/>
          <a:r>
            <a:rPr lang="pt-PT" dirty="0" err="1"/>
            <a:t>Process</a:t>
          </a:r>
          <a:r>
            <a:rPr lang="pt-PT" dirty="0"/>
            <a:t> </a:t>
          </a:r>
          <a:r>
            <a:rPr lang="pt-PT" dirty="0" err="1"/>
            <a:t>of</a:t>
          </a:r>
          <a:r>
            <a:rPr lang="pt-PT" dirty="0"/>
            <a:t> </a:t>
          </a:r>
          <a:r>
            <a:rPr lang="pt-PT" dirty="0" err="1"/>
            <a:t>aggregating</a:t>
          </a:r>
          <a:r>
            <a:rPr lang="pt-PT" dirty="0"/>
            <a:t> </a:t>
          </a:r>
          <a:r>
            <a:rPr lang="pt-PT" dirty="0" err="1"/>
            <a:t>sub</a:t>
          </a:r>
          <a:r>
            <a:rPr lang="pt-PT" dirty="0"/>
            <a:t> </a:t>
          </a:r>
          <a:r>
            <a:rPr lang="pt-PT" dirty="0" err="1"/>
            <a:t>line</a:t>
          </a:r>
          <a:r>
            <a:rPr lang="pt-PT" dirty="0"/>
            <a:t>-rate </a:t>
          </a:r>
          <a:r>
            <a:rPr lang="pt-PT" dirty="0" err="1"/>
            <a:t>traffic</a:t>
          </a:r>
          <a:r>
            <a:rPr lang="pt-PT" dirty="0"/>
            <a:t> in </a:t>
          </a:r>
          <a:r>
            <a:rPr lang="pt-PT" dirty="0" err="1"/>
            <a:t>order</a:t>
          </a:r>
          <a:r>
            <a:rPr lang="pt-PT" dirty="0"/>
            <a:t> to </a:t>
          </a:r>
          <a:r>
            <a:rPr lang="en-US" dirty="0"/>
            <a:t>diminish the percentage of wasted wavelength capacity, making networks more efficient.</a:t>
          </a:r>
          <a:r>
            <a:rPr lang="pt-PT" dirty="0"/>
            <a:t> </a:t>
          </a:r>
        </a:p>
      </dgm:t>
    </dgm:pt>
    <dgm:pt modelId="{49FB2F9E-D287-415E-A8FE-5C0888DA99F3}" type="parTrans" cxnId="{DC741BA7-DF33-41C1-872B-EDF3EF0D4021}">
      <dgm:prSet/>
      <dgm:spPr/>
      <dgm:t>
        <a:bodyPr/>
        <a:lstStyle/>
        <a:p>
          <a:endParaRPr lang="en-GB"/>
        </a:p>
      </dgm:t>
    </dgm:pt>
    <dgm:pt modelId="{CB4634FA-E3B5-499E-A559-481CEAA40C26}" type="sibTrans" cxnId="{DC741BA7-DF33-41C1-872B-EDF3EF0D4021}">
      <dgm:prSet/>
      <dgm:spPr/>
      <dgm:t>
        <a:bodyPr/>
        <a:lstStyle/>
        <a:p>
          <a:endParaRPr lang="en-GB"/>
        </a:p>
      </dgm:t>
    </dgm:pt>
    <dgm:pt modelId="{B0DA4C2E-6E5A-4BB4-BBEF-57ADE03F4ED9}">
      <dgm:prSet/>
      <dgm:spPr/>
      <dgm:t>
        <a:bodyPr/>
        <a:lstStyle/>
        <a:p>
          <a:pPr algn="just"/>
          <a:r>
            <a:rPr lang="en-US" dirty="0"/>
            <a:t>In transparent networks the type of grooming performed </a:t>
          </a:r>
          <a:r>
            <a:rPr lang="en-GB" dirty="0"/>
            <a:t>is called end-to-end multiplexing.</a:t>
          </a:r>
          <a:endParaRPr lang="pt-PT" dirty="0"/>
        </a:p>
      </dgm:t>
    </dgm:pt>
    <dgm:pt modelId="{93B4D066-E987-4D07-8F65-92BF346B40DF}" type="parTrans" cxnId="{47A16CB2-5AC2-44AA-BD1D-C53E4E0CB129}">
      <dgm:prSet/>
      <dgm:spPr/>
      <dgm:t>
        <a:bodyPr/>
        <a:lstStyle/>
        <a:p>
          <a:endParaRPr lang="en-GB"/>
        </a:p>
      </dgm:t>
    </dgm:pt>
    <dgm:pt modelId="{A87A2B84-8E97-4DD0-9121-C3A5CFA925AA}" type="sibTrans" cxnId="{47A16CB2-5AC2-44AA-BD1D-C53E4E0CB129}">
      <dgm:prSet/>
      <dgm:spPr/>
      <dgm:t>
        <a:bodyPr/>
        <a:lstStyle/>
        <a:p>
          <a:endParaRPr lang="en-GB"/>
        </a:p>
      </dgm:t>
    </dgm:pt>
    <dgm:pt modelId="{469A23FE-9DBE-46C6-B4CA-8E8B136FE526}">
      <dgm:prSet/>
      <dgm:spPr/>
      <dgm:t>
        <a:bodyPr/>
        <a:lstStyle/>
        <a:p>
          <a:pPr algn="just"/>
          <a:r>
            <a:rPr lang="en-GB" dirty="0"/>
            <a:t>Demands may </a:t>
          </a:r>
          <a:r>
            <a:rPr lang="en-US" dirty="0"/>
            <a:t>only ride together if the pair of source and destination nodes is the same.</a:t>
          </a:r>
          <a:endParaRPr lang="pt-PT" dirty="0"/>
        </a:p>
      </dgm:t>
    </dgm:pt>
    <dgm:pt modelId="{8763C9DD-C92D-47AB-89D2-A439274E1452}" type="parTrans" cxnId="{26B4EAEB-8377-4CE4-BA7F-A2A2AF947CF9}">
      <dgm:prSet/>
      <dgm:spPr/>
      <dgm:t>
        <a:bodyPr/>
        <a:lstStyle/>
        <a:p>
          <a:endParaRPr lang="en-GB"/>
        </a:p>
      </dgm:t>
    </dgm:pt>
    <dgm:pt modelId="{7D1D73EE-D457-4207-A2BF-0EA4100CB2D4}" type="sibTrans" cxnId="{26B4EAEB-8377-4CE4-BA7F-A2A2AF947CF9}">
      <dgm:prSet/>
      <dgm:spPr/>
      <dgm:t>
        <a:bodyPr/>
        <a:lstStyle/>
        <a:p>
          <a:endParaRPr lang="en-GB"/>
        </a:p>
      </dgm:t>
    </dgm:pt>
    <dgm:pt modelId="{0CD56B92-2706-4C36-BEA2-626DBE3215C3}" type="pres">
      <dgm:prSet presAssocID="{5D623145-9876-4F60-A980-DD607010DEF6}" presName="linear" presStyleCnt="0">
        <dgm:presLayoutVars>
          <dgm:animLvl val="lvl"/>
          <dgm:resizeHandles val="exact"/>
        </dgm:presLayoutVars>
      </dgm:prSet>
      <dgm:spPr/>
    </dgm:pt>
    <dgm:pt modelId="{0B68507B-5E93-4CEB-8C4B-3A84F24F46AE}" type="pres">
      <dgm:prSet presAssocID="{1A50EC0F-516B-40F6-B782-55D0F75AC0D4}" presName="parentText" presStyleLbl="node1" presStyleIdx="0" presStyleCnt="3">
        <dgm:presLayoutVars>
          <dgm:chMax val="0"/>
          <dgm:bulletEnabled val="1"/>
        </dgm:presLayoutVars>
      </dgm:prSet>
      <dgm:spPr/>
    </dgm:pt>
    <dgm:pt modelId="{1E08D092-184E-49FD-BCF4-3DBAD08E37FD}" type="pres">
      <dgm:prSet presAssocID="{CB4634FA-E3B5-499E-A559-481CEAA40C26}" presName="spacer" presStyleCnt="0"/>
      <dgm:spPr/>
    </dgm:pt>
    <dgm:pt modelId="{DA67D908-6113-4040-9455-C12DA8E76C19}" type="pres">
      <dgm:prSet presAssocID="{B0DA4C2E-6E5A-4BB4-BBEF-57ADE03F4ED9}" presName="parentText" presStyleLbl="node1" presStyleIdx="1" presStyleCnt="3">
        <dgm:presLayoutVars>
          <dgm:chMax val="0"/>
          <dgm:bulletEnabled val="1"/>
        </dgm:presLayoutVars>
      </dgm:prSet>
      <dgm:spPr/>
    </dgm:pt>
    <dgm:pt modelId="{F5A80613-3C6A-497A-9214-D6BD23C90B18}" type="pres">
      <dgm:prSet presAssocID="{A87A2B84-8E97-4DD0-9121-C3A5CFA925AA}" presName="spacer" presStyleCnt="0"/>
      <dgm:spPr/>
    </dgm:pt>
    <dgm:pt modelId="{07A62225-DB89-46A4-B3D4-234CF4B13501}" type="pres">
      <dgm:prSet presAssocID="{469A23FE-9DBE-46C6-B4CA-8E8B136FE526}" presName="parentText" presStyleLbl="node1" presStyleIdx="2" presStyleCnt="3" custLinFactNeighborX="8824" custLinFactNeighborY="-20752">
        <dgm:presLayoutVars>
          <dgm:chMax val="0"/>
          <dgm:bulletEnabled val="1"/>
        </dgm:presLayoutVars>
      </dgm:prSet>
      <dgm:spPr/>
    </dgm:pt>
  </dgm:ptLst>
  <dgm:cxnLst>
    <dgm:cxn modelId="{08542B1C-6BA2-4450-8E88-09DB0E6F401B}" type="presOf" srcId="{B0DA4C2E-6E5A-4BB4-BBEF-57ADE03F4ED9}" destId="{DA67D908-6113-4040-9455-C12DA8E76C19}" srcOrd="0" destOrd="0" presId="urn:microsoft.com/office/officeart/2005/8/layout/vList2"/>
    <dgm:cxn modelId="{D422517D-C4CE-4215-BA9E-E25408297675}" type="presOf" srcId="{5D623145-9876-4F60-A980-DD607010DEF6}" destId="{0CD56B92-2706-4C36-BEA2-626DBE3215C3}" srcOrd="0" destOrd="0" presId="urn:microsoft.com/office/officeart/2005/8/layout/vList2"/>
    <dgm:cxn modelId="{DC741BA7-DF33-41C1-872B-EDF3EF0D4021}" srcId="{5D623145-9876-4F60-A980-DD607010DEF6}" destId="{1A50EC0F-516B-40F6-B782-55D0F75AC0D4}" srcOrd="0" destOrd="0" parTransId="{49FB2F9E-D287-415E-A8FE-5C0888DA99F3}" sibTransId="{CB4634FA-E3B5-499E-A559-481CEAA40C26}"/>
    <dgm:cxn modelId="{47A16CB2-5AC2-44AA-BD1D-C53E4E0CB129}" srcId="{5D623145-9876-4F60-A980-DD607010DEF6}" destId="{B0DA4C2E-6E5A-4BB4-BBEF-57ADE03F4ED9}" srcOrd="1" destOrd="0" parTransId="{93B4D066-E987-4D07-8F65-92BF346B40DF}" sibTransId="{A87A2B84-8E97-4DD0-9121-C3A5CFA925AA}"/>
    <dgm:cxn modelId="{A83B3EB8-CB9D-40E5-9E49-9718904A9643}" type="presOf" srcId="{1A50EC0F-516B-40F6-B782-55D0F75AC0D4}" destId="{0B68507B-5E93-4CEB-8C4B-3A84F24F46AE}" srcOrd="0" destOrd="0" presId="urn:microsoft.com/office/officeart/2005/8/layout/vList2"/>
    <dgm:cxn modelId="{E10E3FC6-F265-4390-9C28-80F2D369E2BE}" type="presOf" srcId="{469A23FE-9DBE-46C6-B4CA-8E8B136FE526}" destId="{07A62225-DB89-46A4-B3D4-234CF4B13501}" srcOrd="0" destOrd="0" presId="urn:microsoft.com/office/officeart/2005/8/layout/vList2"/>
    <dgm:cxn modelId="{26B4EAEB-8377-4CE4-BA7F-A2A2AF947CF9}" srcId="{5D623145-9876-4F60-A980-DD607010DEF6}" destId="{469A23FE-9DBE-46C6-B4CA-8E8B136FE526}" srcOrd="2" destOrd="0" parTransId="{8763C9DD-C92D-47AB-89D2-A439274E1452}" sibTransId="{7D1D73EE-D457-4207-A2BF-0EA4100CB2D4}"/>
    <dgm:cxn modelId="{9D252B71-1E61-400E-BB34-DB08354738B4}" type="presParOf" srcId="{0CD56B92-2706-4C36-BEA2-626DBE3215C3}" destId="{0B68507B-5E93-4CEB-8C4B-3A84F24F46AE}" srcOrd="0" destOrd="0" presId="urn:microsoft.com/office/officeart/2005/8/layout/vList2"/>
    <dgm:cxn modelId="{CB60C294-C655-4005-8384-F390B7EAC39B}" type="presParOf" srcId="{0CD56B92-2706-4C36-BEA2-626DBE3215C3}" destId="{1E08D092-184E-49FD-BCF4-3DBAD08E37FD}" srcOrd="1" destOrd="0" presId="urn:microsoft.com/office/officeart/2005/8/layout/vList2"/>
    <dgm:cxn modelId="{EF360FFD-2608-4936-8D8E-0A08535C4857}" type="presParOf" srcId="{0CD56B92-2706-4C36-BEA2-626DBE3215C3}" destId="{DA67D908-6113-4040-9455-C12DA8E76C19}" srcOrd="2" destOrd="0" presId="urn:microsoft.com/office/officeart/2005/8/layout/vList2"/>
    <dgm:cxn modelId="{EB7DE4C2-2DF3-4491-9A41-B713D3C45581}" type="presParOf" srcId="{0CD56B92-2706-4C36-BEA2-626DBE3215C3}" destId="{F5A80613-3C6A-497A-9214-D6BD23C90B18}" srcOrd="3" destOrd="0" presId="urn:microsoft.com/office/officeart/2005/8/layout/vList2"/>
    <dgm:cxn modelId="{FA88ADD8-354A-487C-8549-9638F951DAD4}" type="presParOf" srcId="{0CD56B92-2706-4C36-BEA2-626DBE3215C3}" destId="{07A62225-DB89-46A4-B3D4-234CF4B13501}"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4C55D1-FA2D-40A1-98BC-2A83A93F1B7E}" type="doc">
      <dgm:prSet loTypeId="urn:microsoft.com/office/officeart/2005/8/layout/vList2" loCatId="list" qsTypeId="urn:microsoft.com/office/officeart/2005/8/quickstyle/simple3" qsCatId="simple" csTypeId="urn:microsoft.com/office/officeart/2005/8/colors/accent3_1" csCatId="accent3" phldr="1"/>
      <dgm:spPr/>
      <dgm:t>
        <a:bodyPr/>
        <a:lstStyle/>
        <a:p>
          <a:endParaRPr lang="pt-PT"/>
        </a:p>
      </dgm:t>
    </dgm:pt>
    <dgm:pt modelId="{A6D700A3-767A-421C-92EE-26A8D04F61B4}">
      <dgm:prSet phldrT="[Texto]"/>
      <dgm:spPr/>
      <dgm:t>
        <a:bodyPr/>
        <a:lstStyle/>
        <a:p>
          <a:r>
            <a:rPr lang="en-US" dirty="0"/>
            <a:t>Transparent networks require wavelength continuity in all nodes from source to the destination.</a:t>
          </a:r>
          <a:endParaRPr lang="pt-PT" dirty="0"/>
        </a:p>
      </dgm:t>
    </dgm:pt>
    <dgm:pt modelId="{94DB27A7-25A7-434B-BD06-D0A2763D60F2}" type="parTrans" cxnId="{EC3A865C-8B6E-4D5B-9091-96CD5B53B6C4}">
      <dgm:prSet/>
      <dgm:spPr/>
      <dgm:t>
        <a:bodyPr/>
        <a:lstStyle/>
        <a:p>
          <a:endParaRPr lang="pt-PT"/>
        </a:p>
      </dgm:t>
    </dgm:pt>
    <dgm:pt modelId="{040C47C2-2DC0-42B5-9B2B-110C559FFB5F}" type="sibTrans" cxnId="{EC3A865C-8B6E-4D5B-9091-96CD5B53B6C4}">
      <dgm:prSet/>
      <dgm:spPr/>
      <dgm:t>
        <a:bodyPr/>
        <a:lstStyle/>
        <a:p>
          <a:endParaRPr lang="pt-PT"/>
        </a:p>
      </dgm:t>
    </dgm:pt>
    <dgm:pt modelId="{8DA57F32-0C5E-4204-9143-09697049015B}">
      <dgm:prSet phldrT="[Texto]"/>
      <dgm:spPr/>
      <dgm:t>
        <a:bodyPr/>
        <a:lstStyle/>
        <a:p>
          <a:r>
            <a:rPr lang="en-US" dirty="0"/>
            <a:t>O-E-O conversions are only performed in end nodes.</a:t>
          </a:r>
          <a:endParaRPr lang="pt-PT" dirty="0"/>
        </a:p>
      </dgm:t>
    </dgm:pt>
    <dgm:pt modelId="{6503BE12-C010-4AD6-A91F-CE576E0AD258}" type="parTrans" cxnId="{68AE180F-040A-4BF7-9099-DBD237355F60}">
      <dgm:prSet/>
      <dgm:spPr/>
      <dgm:t>
        <a:bodyPr/>
        <a:lstStyle/>
        <a:p>
          <a:endParaRPr lang="pt-PT"/>
        </a:p>
      </dgm:t>
    </dgm:pt>
    <dgm:pt modelId="{22AF7629-AB1D-44B7-8FFD-8734873B01D1}" type="sibTrans" cxnId="{68AE180F-040A-4BF7-9099-DBD237355F60}">
      <dgm:prSet/>
      <dgm:spPr/>
      <dgm:t>
        <a:bodyPr/>
        <a:lstStyle/>
        <a:p>
          <a:endParaRPr lang="pt-PT"/>
        </a:p>
      </dgm:t>
    </dgm:pt>
    <dgm:pt modelId="{58235DD9-4D31-45A5-80FA-8ED63FD97B0C}">
      <dgm:prSet phldrT="[Texto]"/>
      <dgm:spPr/>
      <dgm:t>
        <a:bodyPr/>
        <a:lstStyle/>
        <a:p>
          <a:r>
            <a:rPr lang="en-GB" dirty="0"/>
            <a:t>Follows the routing process.</a:t>
          </a:r>
          <a:endParaRPr lang="pt-PT" dirty="0"/>
        </a:p>
      </dgm:t>
    </dgm:pt>
    <dgm:pt modelId="{D1CE610F-8BC5-48FA-9FB1-EB007D0CF4BC}" type="parTrans" cxnId="{B835D22E-8966-4CC3-9453-6F272A2339AD}">
      <dgm:prSet/>
      <dgm:spPr/>
      <dgm:t>
        <a:bodyPr/>
        <a:lstStyle/>
        <a:p>
          <a:endParaRPr lang="pt-PT"/>
        </a:p>
      </dgm:t>
    </dgm:pt>
    <dgm:pt modelId="{C3F71136-2F01-4C1A-925D-E029C09BBD71}" type="sibTrans" cxnId="{B835D22E-8966-4CC3-9453-6F272A2339AD}">
      <dgm:prSet/>
      <dgm:spPr/>
      <dgm:t>
        <a:bodyPr/>
        <a:lstStyle/>
        <a:p>
          <a:endParaRPr lang="pt-PT"/>
        </a:p>
      </dgm:t>
    </dgm:pt>
    <dgm:pt modelId="{070023A5-A760-4C51-BEB6-B10CBF6142EE}">
      <dgm:prSet phldrT="[Texto]"/>
      <dgm:spPr/>
      <dgm:t>
        <a:bodyPr/>
        <a:lstStyle/>
        <a:p>
          <a:r>
            <a:rPr lang="en-US" dirty="0"/>
            <a:t>The strategy adopted in order to assign wavelengths is commonly known as First-Fit.</a:t>
          </a:r>
          <a:endParaRPr lang="pt-PT" dirty="0"/>
        </a:p>
      </dgm:t>
    </dgm:pt>
    <dgm:pt modelId="{6B0C618C-A22A-4E33-A7E0-F39D66975797}" type="parTrans" cxnId="{E5F6C6E3-28C1-4FCF-BA42-1E7CA4567F3B}">
      <dgm:prSet/>
      <dgm:spPr/>
      <dgm:t>
        <a:bodyPr/>
        <a:lstStyle/>
        <a:p>
          <a:endParaRPr lang="pt-PT"/>
        </a:p>
      </dgm:t>
    </dgm:pt>
    <dgm:pt modelId="{27AE1195-A066-4EB0-BE9D-15F8FFE2F3DC}" type="sibTrans" cxnId="{E5F6C6E3-28C1-4FCF-BA42-1E7CA4567F3B}">
      <dgm:prSet/>
      <dgm:spPr/>
      <dgm:t>
        <a:bodyPr/>
        <a:lstStyle/>
        <a:p>
          <a:endParaRPr lang="pt-PT"/>
        </a:p>
      </dgm:t>
    </dgm:pt>
    <dgm:pt modelId="{B71A2173-0B8A-41AE-8AEB-3FDF9CC961AC}" type="pres">
      <dgm:prSet presAssocID="{D74C55D1-FA2D-40A1-98BC-2A83A93F1B7E}" presName="linear" presStyleCnt="0">
        <dgm:presLayoutVars>
          <dgm:animLvl val="lvl"/>
          <dgm:resizeHandles val="exact"/>
        </dgm:presLayoutVars>
      </dgm:prSet>
      <dgm:spPr/>
    </dgm:pt>
    <dgm:pt modelId="{2130BBB9-11FA-45DD-9C5D-D4F426B75491}" type="pres">
      <dgm:prSet presAssocID="{A6D700A3-767A-421C-92EE-26A8D04F61B4}" presName="parentText" presStyleLbl="node1" presStyleIdx="0" presStyleCnt="4">
        <dgm:presLayoutVars>
          <dgm:chMax val="0"/>
          <dgm:bulletEnabled val="1"/>
        </dgm:presLayoutVars>
      </dgm:prSet>
      <dgm:spPr/>
    </dgm:pt>
    <dgm:pt modelId="{7913BA67-A32D-4029-A5EC-70101EB41C3E}" type="pres">
      <dgm:prSet presAssocID="{040C47C2-2DC0-42B5-9B2B-110C559FFB5F}" presName="spacer" presStyleCnt="0"/>
      <dgm:spPr/>
    </dgm:pt>
    <dgm:pt modelId="{0F47B813-9A95-4C26-9E33-D04B7FA9E461}" type="pres">
      <dgm:prSet presAssocID="{8DA57F32-0C5E-4204-9143-09697049015B}" presName="parentText" presStyleLbl="node1" presStyleIdx="1" presStyleCnt="4" custLinFactNeighborX="-365" custLinFactNeighborY="-21858">
        <dgm:presLayoutVars>
          <dgm:chMax val="0"/>
          <dgm:bulletEnabled val="1"/>
        </dgm:presLayoutVars>
      </dgm:prSet>
      <dgm:spPr/>
    </dgm:pt>
    <dgm:pt modelId="{2499D5A1-A140-44E6-A6B0-2ACD183E45B9}" type="pres">
      <dgm:prSet presAssocID="{22AF7629-AB1D-44B7-8FFD-8734873B01D1}" presName="spacer" presStyleCnt="0"/>
      <dgm:spPr/>
    </dgm:pt>
    <dgm:pt modelId="{1FC0739E-5F45-424F-80D5-D695BD1DA714}" type="pres">
      <dgm:prSet presAssocID="{58235DD9-4D31-45A5-80FA-8ED63FD97B0C}" presName="parentText" presStyleLbl="node1" presStyleIdx="2" presStyleCnt="4">
        <dgm:presLayoutVars>
          <dgm:chMax val="0"/>
          <dgm:bulletEnabled val="1"/>
        </dgm:presLayoutVars>
      </dgm:prSet>
      <dgm:spPr/>
    </dgm:pt>
    <dgm:pt modelId="{D6C5F5B1-66BD-445D-8C38-65BD5F28CA1F}" type="pres">
      <dgm:prSet presAssocID="{C3F71136-2F01-4C1A-925D-E029C09BBD71}" presName="spacer" presStyleCnt="0"/>
      <dgm:spPr/>
    </dgm:pt>
    <dgm:pt modelId="{162DEE70-EEEB-478B-8229-9F81B41DB8D1}" type="pres">
      <dgm:prSet presAssocID="{070023A5-A760-4C51-BEB6-B10CBF6142EE}" presName="parentText" presStyleLbl="node1" presStyleIdx="3" presStyleCnt="4">
        <dgm:presLayoutVars>
          <dgm:chMax val="0"/>
          <dgm:bulletEnabled val="1"/>
        </dgm:presLayoutVars>
      </dgm:prSet>
      <dgm:spPr/>
    </dgm:pt>
  </dgm:ptLst>
  <dgm:cxnLst>
    <dgm:cxn modelId="{68AE180F-040A-4BF7-9099-DBD237355F60}" srcId="{D74C55D1-FA2D-40A1-98BC-2A83A93F1B7E}" destId="{8DA57F32-0C5E-4204-9143-09697049015B}" srcOrd="1" destOrd="0" parTransId="{6503BE12-C010-4AD6-A91F-CE576E0AD258}" sibTransId="{22AF7629-AB1D-44B7-8FFD-8734873B01D1}"/>
    <dgm:cxn modelId="{B835D22E-8966-4CC3-9453-6F272A2339AD}" srcId="{D74C55D1-FA2D-40A1-98BC-2A83A93F1B7E}" destId="{58235DD9-4D31-45A5-80FA-8ED63FD97B0C}" srcOrd="2" destOrd="0" parTransId="{D1CE610F-8BC5-48FA-9FB1-EB007D0CF4BC}" sibTransId="{C3F71136-2F01-4C1A-925D-E029C09BBD71}"/>
    <dgm:cxn modelId="{EC3A865C-8B6E-4D5B-9091-96CD5B53B6C4}" srcId="{D74C55D1-FA2D-40A1-98BC-2A83A93F1B7E}" destId="{A6D700A3-767A-421C-92EE-26A8D04F61B4}" srcOrd="0" destOrd="0" parTransId="{94DB27A7-25A7-434B-BD06-D0A2763D60F2}" sibTransId="{040C47C2-2DC0-42B5-9B2B-110C559FFB5F}"/>
    <dgm:cxn modelId="{67838567-7498-4BA5-9969-BD57D308B13D}" type="presOf" srcId="{58235DD9-4D31-45A5-80FA-8ED63FD97B0C}" destId="{1FC0739E-5F45-424F-80D5-D695BD1DA714}" srcOrd="0" destOrd="0" presId="urn:microsoft.com/office/officeart/2005/8/layout/vList2"/>
    <dgm:cxn modelId="{7946ED88-B58A-4E60-9750-09F442F3FFDE}" type="presOf" srcId="{D74C55D1-FA2D-40A1-98BC-2A83A93F1B7E}" destId="{B71A2173-0B8A-41AE-8AEB-3FDF9CC961AC}" srcOrd="0" destOrd="0" presId="urn:microsoft.com/office/officeart/2005/8/layout/vList2"/>
    <dgm:cxn modelId="{3BCF40C7-001B-4202-9401-C4E83ABBEB5E}" type="presOf" srcId="{A6D700A3-767A-421C-92EE-26A8D04F61B4}" destId="{2130BBB9-11FA-45DD-9C5D-D4F426B75491}" srcOrd="0" destOrd="0" presId="urn:microsoft.com/office/officeart/2005/8/layout/vList2"/>
    <dgm:cxn modelId="{E5F6C6E3-28C1-4FCF-BA42-1E7CA4567F3B}" srcId="{D74C55D1-FA2D-40A1-98BC-2A83A93F1B7E}" destId="{070023A5-A760-4C51-BEB6-B10CBF6142EE}" srcOrd="3" destOrd="0" parTransId="{6B0C618C-A22A-4E33-A7E0-F39D66975797}" sibTransId="{27AE1195-A066-4EB0-BE9D-15F8FFE2F3DC}"/>
    <dgm:cxn modelId="{87AC6AE8-59B2-4331-BA65-65273021D9F5}" type="presOf" srcId="{8DA57F32-0C5E-4204-9143-09697049015B}" destId="{0F47B813-9A95-4C26-9E33-D04B7FA9E461}" srcOrd="0" destOrd="0" presId="urn:microsoft.com/office/officeart/2005/8/layout/vList2"/>
    <dgm:cxn modelId="{AED5FBF4-A101-4316-9FF0-F34D0FC177BE}" type="presOf" srcId="{070023A5-A760-4C51-BEB6-B10CBF6142EE}" destId="{162DEE70-EEEB-478B-8229-9F81B41DB8D1}" srcOrd="0" destOrd="0" presId="urn:microsoft.com/office/officeart/2005/8/layout/vList2"/>
    <dgm:cxn modelId="{065572EA-5F48-4779-9EE5-BF15BD0E3B1D}" type="presParOf" srcId="{B71A2173-0B8A-41AE-8AEB-3FDF9CC961AC}" destId="{2130BBB9-11FA-45DD-9C5D-D4F426B75491}" srcOrd="0" destOrd="0" presId="urn:microsoft.com/office/officeart/2005/8/layout/vList2"/>
    <dgm:cxn modelId="{6FEDD6AD-95D4-4949-96A5-1E21B2A42CD8}" type="presParOf" srcId="{B71A2173-0B8A-41AE-8AEB-3FDF9CC961AC}" destId="{7913BA67-A32D-4029-A5EC-70101EB41C3E}" srcOrd="1" destOrd="0" presId="urn:microsoft.com/office/officeart/2005/8/layout/vList2"/>
    <dgm:cxn modelId="{9A1BF750-58B2-41A4-8632-4C225DC6615B}" type="presParOf" srcId="{B71A2173-0B8A-41AE-8AEB-3FDF9CC961AC}" destId="{0F47B813-9A95-4C26-9E33-D04B7FA9E461}" srcOrd="2" destOrd="0" presId="urn:microsoft.com/office/officeart/2005/8/layout/vList2"/>
    <dgm:cxn modelId="{8FF057FD-8B58-4289-8C2A-31867727561A}" type="presParOf" srcId="{B71A2173-0B8A-41AE-8AEB-3FDF9CC961AC}" destId="{2499D5A1-A140-44E6-A6B0-2ACD183E45B9}" srcOrd="3" destOrd="0" presId="urn:microsoft.com/office/officeart/2005/8/layout/vList2"/>
    <dgm:cxn modelId="{ED1CB2BF-351E-4171-9FDB-D17F343E9658}" type="presParOf" srcId="{B71A2173-0B8A-41AE-8AEB-3FDF9CC961AC}" destId="{1FC0739E-5F45-424F-80D5-D695BD1DA714}" srcOrd="4" destOrd="0" presId="urn:microsoft.com/office/officeart/2005/8/layout/vList2"/>
    <dgm:cxn modelId="{665D5806-4ED0-4155-B225-909158637E5E}" type="presParOf" srcId="{B71A2173-0B8A-41AE-8AEB-3FDF9CC961AC}" destId="{D6C5F5B1-66BD-445D-8C38-65BD5F28CA1F}" srcOrd="5" destOrd="0" presId="urn:microsoft.com/office/officeart/2005/8/layout/vList2"/>
    <dgm:cxn modelId="{68F4D71F-9CF4-4CF7-987F-28A62B1256E1}" type="presParOf" srcId="{B71A2173-0B8A-41AE-8AEB-3FDF9CC961AC}" destId="{162DEE70-EEEB-478B-8229-9F81B41DB8D1}"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34CEE2-6B55-4946-AC48-F4575C79811D}" type="doc">
      <dgm:prSet loTypeId="urn:microsoft.com/office/officeart/2005/8/layout/hList1" loCatId="list" qsTypeId="urn:microsoft.com/office/officeart/2005/8/quickstyle/simple3" qsCatId="simple" csTypeId="urn:microsoft.com/office/officeart/2005/8/colors/accent0_2" csCatId="mainScheme" phldr="1"/>
      <dgm:spPr/>
      <dgm:t>
        <a:bodyPr/>
        <a:lstStyle/>
        <a:p>
          <a:endParaRPr lang="pt-PT"/>
        </a:p>
      </dgm:t>
    </dgm:pt>
    <dgm:pt modelId="{0E4DAB0F-1AB2-4E0D-B6CF-D46348ECDE28}">
      <dgm:prSet phldrT="[Texto]"/>
      <dgm:spPr/>
      <dgm:t>
        <a:bodyPr/>
        <a:lstStyle/>
        <a:p>
          <a:r>
            <a:rPr lang="pt-PT" dirty="0" err="1"/>
            <a:t>Reference</a:t>
          </a:r>
          <a:r>
            <a:rPr lang="pt-PT" dirty="0"/>
            <a:t> network</a:t>
          </a:r>
        </a:p>
      </dgm:t>
    </dgm:pt>
    <dgm:pt modelId="{826D6C97-71B9-4ECD-8367-EE27CF9CBEB2}" type="parTrans" cxnId="{24106C38-A069-4FE1-B27A-7F24E8E8E594}">
      <dgm:prSet/>
      <dgm:spPr/>
      <dgm:t>
        <a:bodyPr/>
        <a:lstStyle/>
        <a:p>
          <a:endParaRPr lang="pt-PT"/>
        </a:p>
      </dgm:t>
    </dgm:pt>
    <dgm:pt modelId="{4E9EF458-734E-4B40-9648-95DC32AE36F7}" type="sibTrans" cxnId="{24106C38-A069-4FE1-B27A-7F24E8E8E594}">
      <dgm:prSet/>
      <dgm:spPr/>
      <dgm:t>
        <a:bodyPr/>
        <a:lstStyle/>
        <a:p>
          <a:endParaRPr lang="pt-PT"/>
        </a:p>
      </dgm:t>
    </dgm:pt>
    <dgm:pt modelId="{D044AEFE-4211-4D29-9C1A-E5ED9AF433BC}">
      <dgm:prSet phldrT="[Texto]" custT="1"/>
      <dgm:spPr/>
      <dgm:t>
        <a:bodyPr/>
        <a:lstStyle/>
        <a:p>
          <a:pPr>
            <a:buFont typeface="Wingdings" panose="05000000000000000000" pitchFamily="2" charset="2"/>
            <a:buChar char="ü"/>
          </a:pPr>
          <a:r>
            <a:rPr lang="en-GB" sz="2400" dirty="0"/>
            <a:t>Low Traffic (1 </a:t>
          </a:r>
          <a:r>
            <a:rPr lang="en-GB" sz="2400" dirty="0" err="1"/>
            <a:t>Tbit</a:t>
          </a:r>
          <a:r>
            <a:rPr lang="en-GB" sz="2400" dirty="0"/>
            <a:t>/s)</a:t>
          </a:r>
          <a:endParaRPr lang="pt-PT" sz="2400" dirty="0"/>
        </a:p>
      </dgm:t>
    </dgm:pt>
    <dgm:pt modelId="{9AC74178-3FF5-442B-9DC0-030B288C6F6E}" type="parTrans" cxnId="{F3783BF9-1D69-4BEC-9E38-74DCD2D86E1B}">
      <dgm:prSet/>
      <dgm:spPr/>
      <dgm:t>
        <a:bodyPr/>
        <a:lstStyle/>
        <a:p>
          <a:endParaRPr lang="pt-PT"/>
        </a:p>
      </dgm:t>
    </dgm:pt>
    <dgm:pt modelId="{6F859FA9-9CA7-42F0-A01D-FCE327F4908B}" type="sibTrans" cxnId="{F3783BF9-1D69-4BEC-9E38-74DCD2D86E1B}">
      <dgm:prSet/>
      <dgm:spPr/>
      <dgm:t>
        <a:bodyPr/>
        <a:lstStyle/>
        <a:p>
          <a:endParaRPr lang="pt-PT"/>
        </a:p>
      </dgm:t>
    </dgm:pt>
    <dgm:pt modelId="{720A219E-281C-4983-815C-1F594C7196F7}">
      <dgm:prSet phldrT="[Texto]" custT="1"/>
      <dgm:spPr/>
      <dgm:t>
        <a:bodyPr/>
        <a:lstStyle/>
        <a:p>
          <a:pPr>
            <a:buFont typeface="Wingdings" panose="05000000000000000000" pitchFamily="2" charset="2"/>
            <a:buChar char="ü"/>
          </a:pPr>
          <a:r>
            <a:rPr lang="en-GB" sz="2400" dirty="0"/>
            <a:t>Medium Traffic              (5 </a:t>
          </a:r>
          <a:r>
            <a:rPr lang="en-GB" sz="2400" dirty="0" err="1"/>
            <a:t>Tbit</a:t>
          </a:r>
          <a:r>
            <a:rPr lang="en-GB" sz="2400" dirty="0"/>
            <a:t>/s)</a:t>
          </a:r>
          <a:endParaRPr lang="pt-PT" sz="2400" dirty="0"/>
        </a:p>
      </dgm:t>
    </dgm:pt>
    <dgm:pt modelId="{6F4BFDC9-5159-4CAD-BEF9-D904026091FD}" type="parTrans" cxnId="{27580C04-1038-414A-ABE4-C1E3EF43E343}">
      <dgm:prSet/>
      <dgm:spPr/>
      <dgm:t>
        <a:bodyPr/>
        <a:lstStyle/>
        <a:p>
          <a:endParaRPr lang="pt-PT"/>
        </a:p>
      </dgm:t>
    </dgm:pt>
    <dgm:pt modelId="{70BEC9A4-B55D-4826-AFDC-DBE3CBF037FA}" type="sibTrans" cxnId="{27580C04-1038-414A-ABE4-C1E3EF43E343}">
      <dgm:prSet/>
      <dgm:spPr/>
      <dgm:t>
        <a:bodyPr/>
        <a:lstStyle/>
        <a:p>
          <a:endParaRPr lang="pt-PT"/>
        </a:p>
      </dgm:t>
    </dgm:pt>
    <dgm:pt modelId="{DB2C5C99-9CF7-4AAF-B658-39DFC7271ADE}">
      <dgm:prSet phldrT="[Texto]"/>
      <dgm:spPr/>
      <dgm:t>
        <a:bodyPr/>
        <a:lstStyle/>
        <a:p>
          <a:r>
            <a:rPr lang="pt-PT" dirty="0" err="1"/>
            <a:t>Realistic</a:t>
          </a:r>
          <a:r>
            <a:rPr lang="pt-PT" dirty="0"/>
            <a:t> network</a:t>
          </a:r>
        </a:p>
      </dgm:t>
    </dgm:pt>
    <dgm:pt modelId="{5699A6C1-86C8-4C93-B6D7-7EBE4A2CB4F5}" type="parTrans" cxnId="{272F661D-B07E-44AF-835B-201F903D0822}">
      <dgm:prSet/>
      <dgm:spPr/>
      <dgm:t>
        <a:bodyPr/>
        <a:lstStyle/>
        <a:p>
          <a:endParaRPr lang="pt-PT"/>
        </a:p>
      </dgm:t>
    </dgm:pt>
    <dgm:pt modelId="{86921B2B-8945-49DB-8051-5D022A86C2B7}" type="sibTrans" cxnId="{272F661D-B07E-44AF-835B-201F903D0822}">
      <dgm:prSet/>
      <dgm:spPr/>
      <dgm:t>
        <a:bodyPr/>
        <a:lstStyle/>
        <a:p>
          <a:endParaRPr lang="pt-PT"/>
        </a:p>
      </dgm:t>
    </dgm:pt>
    <dgm:pt modelId="{2BF73299-F260-4A8A-883C-A72CFCBD5A77}">
      <dgm:prSet phldrT="[Texto]" custT="1"/>
      <dgm:spPr/>
      <dgm:t>
        <a:bodyPr/>
        <a:lstStyle/>
        <a:p>
          <a:pPr>
            <a:buFont typeface="Wingdings" panose="05000000000000000000" pitchFamily="2" charset="2"/>
            <a:buChar char="ü"/>
          </a:pPr>
          <a:r>
            <a:rPr lang="en-GB" sz="2400" dirty="0"/>
            <a:t>Medium-High Traffic (7.5 </a:t>
          </a:r>
          <a:r>
            <a:rPr lang="en-GB" sz="2400" dirty="0" err="1"/>
            <a:t>Tbit</a:t>
          </a:r>
          <a:r>
            <a:rPr lang="en-GB" sz="2400" dirty="0"/>
            <a:t>/s)</a:t>
          </a:r>
          <a:endParaRPr lang="pt-PT" sz="2400" dirty="0"/>
        </a:p>
      </dgm:t>
    </dgm:pt>
    <dgm:pt modelId="{DDA39990-B29F-493A-9464-6EA41FE65BFC}" type="parTrans" cxnId="{CCB2353E-2AAD-4CA2-B153-56ED5B774B8D}">
      <dgm:prSet/>
      <dgm:spPr/>
      <dgm:t>
        <a:bodyPr/>
        <a:lstStyle/>
        <a:p>
          <a:endParaRPr lang="pt-PT"/>
        </a:p>
      </dgm:t>
    </dgm:pt>
    <dgm:pt modelId="{FA77151C-307E-4C2D-82A8-0018269D6C0E}" type="sibTrans" cxnId="{CCB2353E-2AAD-4CA2-B153-56ED5B774B8D}">
      <dgm:prSet/>
      <dgm:spPr/>
      <dgm:t>
        <a:bodyPr/>
        <a:lstStyle/>
        <a:p>
          <a:endParaRPr lang="pt-PT"/>
        </a:p>
      </dgm:t>
    </dgm:pt>
    <dgm:pt modelId="{D7CA30E4-4317-4E60-9233-4DFD536A1273}">
      <dgm:prSet phldrT="[Texto]" custT="1"/>
      <dgm:spPr/>
      <dgm:t>
        <a:bodyPr/>
        <a:lstStyle/>
        <a:p>
          <a:pPr>
            <a:buFont typeface="Wingdings" panose="05000000000000000000" pitchFamily="2" charset="2"/>
            <a:buChar char="ü"/>
          </a:pPr>
          <a:r>
            <a:rPr lang="en-GB" sz="2400" dirty="0"/>
            <a:t>High Traffic (10 </a:t>
          </a:r>
          <a:r>
            <a:rPr lang="en-GB" sz="2400" dirty="0" err="1"/>
            <a:t>Tbit</a:t>
          </a:r>
          <a:r>
            <a:rPr lang="en-GB" sz="2400" dirty="0"/>
            <a:t>/s)</a:t>
          </a:r>
          <a:endParaRPr lang="pt-PT" sz="2400" dirty="0"/>
        </a:p>
      </dgm:t>
    </dgm:pt>
    <dgm:pt modelId="{6A8B9D0E-072D-461D-A331-917012B5E36A}" type="parTrans" cxnId="{12F2FA1D-884D-4792-A290-886889D690B2}">
      <dgm:prSet/>
      <dgm:spPr/>
      <dgm:t>
        <a:bodyPr/>
        <a:lstStyle/>
        <a:p>
          <a:endParaRPr lang="pt-PT"/>
        </a:p>
      </dgm:t>
    </dgm:pt>
    <dgm:pt modelId="{05563858-101B-4899-851B-28ED2C45641B}" type="sibTrans" cxnId="{12F2FA1D-884D-4792-A290-886889D690B2}">
      <dgm:prSet/>
      <dgm:spPr/>
      <dgm:t>
        <a:bodyPr/>
        <a:lstStyle/>
        <a:p>
          <a:endParaRPr lang="pt-PT"/>
        </a:p>
      </dgm:t>
    </dgm:pt>
    <dgm:pt modelId="{35B50934-FE9C-4C91-93F0-910F349812E9}" type="pres">
      <dgm:prSet presAssocID="{B834CEE2-6B55-4946-AC48-F4575C79811D}" presName="Name0" presStyleCnt="0">
        <dgm:presLayoutVars>
          <dgm:dir/>
          <dgm:animLvl val="lvl"/>
          <dgm:resizeHandles val="exact"/>
        </dgm:presLayoutVars>
      </dgm:prSet>
      <dgm:spPr/>
    </dgm:pt>
    <dgm:pt modelId="{97000360-29D5-4D59-9A2C-7C3FDAB67B56}" type="pres">
      <dgm:prSet presAssocID="{0E4DAB0F-1AB2-4E0D-B6CF-D46348ECDE28}" presName="composite" presStyleCnt="0"/>
      <dgm:spPr/>
    </dgm:pt>
    <dgm:pt modelId="{4061A2DF-0F3B-438E-B966-873BF10151E4}" type="pres">
      <dgm:prSet presAssocID="{0E4DAB0F-1AB2-4E0D-B6CF-D46348ECDE28}" presName="parTx" presStyleLbl="alignNode1" presStyleIdx="0" presStyleCnt="2">
        <dgm:presLayoutVars>
          <dgm:chMax val="0"/>
          <dgm:chPref val="0"/>
          <dgm:bulletEnabled val="1"/>
        </dgm:presLayoutVars>
      </dgm:prSet>
      <dgm:spPr/>
    </dgm:pt>
    <dgm:pt modelId="{B5A8DA9E-7462-45BB-833B-DB05CA99F5FA}" type="pres">
      <dgm:prSet presAssocID="{0E4DAB0F-1AB2-4E0D-B6CF-D46348ECDE28}" presName="desTx" presStyleLbl="alignAccFollowNode1" presStyleIdx="0" presStyleCnt="2">
        <dgm:presLayoutVars>
          <dgm:bulletEnabled val="1"/>
        </dgm:presLayoutVars>
      </dgm:prSet>
      <dgm:spPr/>
    </dgm:pt>
    <dgm:pt modelId="{2D65E58F-5BB9-4032-A6F3-DC32CFFB7550}" type="pres">
      <dgm:prSet presAssocID="{4E9EF458-734E-4B40-9648-95DC32AE36F7}" presName="space" presStyleCnt="0"/>
      <dgm:spPr/>
    </dgm:pt>
    <dgm:pt modelId="{6045D016-7DE5-4CD3-A7D3-D4CCB298E736}" type="pres">
      <dgm:prSet presAssocID="{DB2C5C99-9CF7-4AAF-B658-39DFC7271ADE}" presName="composite" presStyleCnt="0"/>
      <dgm:spPr/>
    </dgm:pt>
    <dgm:pt modelId="{9711E3C3-12CA-4F02-BD45-06D38640B758}" type="pres">
      <dgm:prSet presAssocID="{DB2C5C99-9CF7-4AAF-B658-39DFC7271ADE}" presName="parTx" presStyleLbl="alignNode1" presStyleIdx="1" presStyleCnt="2">
        <dgm:presLayoutVars>
          <dgm:chMax val="0"/>
          <dgm:chPref val="0"/>
          <dgm:bulletEnabled val="1"/>
        </dgm:presLayoutVars>
      </dgm:prSet>
      <dgm:spPr/>
    </dgm:pt>
    <dgm:pt modelId="{21F78D1D-7A04-4349-93EC-3F153A7F8004}" type="pres">
      <dgm:prSet presAssocID="{DB2C5C99-9CF7-4AAF-B658-39DFC7271ADE}" presName="desTx" presStyleLbl="alignAccFollowNode1" presStyleIdx="1" presStyleCnt="2">
        <dgm:presLayoutVars>
          <dgm:bulletEnabled val="1"/>
        </dgm:presLayoutVars>
      </dgm:prSet>
      <dgm:spPr/>
    </dgm:pt>
  </dgm:ptLst>
  <dgm:cxnLst>
    <dgm:cxn modelId="{27580C04-1038-414A-ABE4-C1E3EF43E343}" srcId="{0E4DAB0F-1AB2-4E0D-B6CF-D46348ECDE28}" destId="{720A219E-281C-4983-815C-1F594C7196F7}" srcOrd="1" destOrd="0" parTransId="{6F4BFDC9-5159-4CAD-BEF9-D904026091FD}" sibTransId="{70BEC9A4-B55D-4826-AFDC-DBE3CBF037FA}"/>
    <dgm:cxn modelId="{FBF61F17-F9F4-4B42-AE86-B277911BF125}" type="presOf" srcId="{0E4DAB0F-1AB2-4E0D-B6CF-D46348ECDE28}" destId="{4061A2DF-0F3B-438E-B966-873BF10151E4}" srcOrd="0" destOrd="0" presId="urn:microsoft.com/office/officeart/2005/8/layout/hList1"/>
    <dgm:cxn modelId="{272F661D-B07E-44AF-835B-201F903D0822}" srcId="{B834CEE2-6B55-4946-AC48-F4575C79811D}" destId="{DB2C5C99-9CF7-4AAF-B658-39DFC7271ADE}" srcOrd="1" destOrd="0" parTransId="{5699A6C1-86C8-4C93-B6D7-7EBE4A2CB4F5}" sibTransId="{86921B2B-8945-49DB-8051-5D022A86C2B7}"/>
    <dgm:cxn modelId="{12F2FA1D-884D-4792-A290-886889D690B2}" srcId="{0E4DAB0F-1AB2-4E0D-B6CF-D46348ECDE28}" destId="{D7CA30E4-4317-4E60-9233-4DFD536A1273}" srcOrd="2" destOrd="0" parTransId="{6A8B9D0E-072D-461D-A331-917012B5E36A}" sibTransId="{05563858-101B-4899-851B-28ED2C45641B}"/>
    <dgm:cxn modelId="{24106C38-A069-4FE1-B27A-7F24E8E8E594}" srcId="{B834CEE2-6B55-4946-AC48-F4575C79811D}" destId="{0E4DAB0F-1AB2-4E0D-B6CF-D46348ECDE28}" srcOrd="0" destOrd="0" parTransId="{826D6C97-71B9-4ECD-8367-EE27CF9CBEB2}" sibTransId="{4E9EF458-734E-4B40-9648-95DC32AE36F7}"/>
    <dgm:cxn modelId="{CCB2353E-2AAD-4CA2-B153-56ED5B774B8D}" srcId="{DB2C5C99-9CF7-4AAF-B658-39DFC7271ADE}" destId="{2BF73299-F260-4A8A-883C-A72CFCBD5A77}" srcOrd="0" destOrd="0" parTransId="{DDA39990-B29F-493A-9464-6EA41FE65BFC}" sibTransId="{FA77151C-307E-4C2D-82A8-0018269D6C0E}"/>
    <dgm:cxn modelId="{44E7CD62-45D9-4562-91A0-BD85C6FCD0AF}" type="presOf" srcId="{DB2C5C99-9CF7-4AAF-B658-39DFC7271ADE}" destId="{9711E3C3-12CA-4F02-BD45-06D38640B758}" srcOrd="0" destOrd="0" presId="urn:microsoft.com/office/officeart/2005/8/layout/hList1"/>
    <dgm:cxn modelId="{C9D82B4A-2869-4C3C-A40F-7247D207F936}" type="presOf" srcId="{B834CEE2-6B55-4946-AC48-F4575C79811D}" destId="{35B50934-FE9C-4C91-93F0-910F349812E9}" srcOrd="0" destOrd="0" presId="urn:microsoft.com/office/officeart/2005/8/layout/hList1"/>
    <dgm:cxn modelId="{A602C792-B805-428D-854C-BFE3299E4E10}" type="presOf" srcId="{D7CA30E4-4317-4E60-9233-4DFD536A1273}" destId="{B5A8DA9E-7462-45BB-833B-DB05CA99F5FA}" srcOrd="0" destOrd="2" presId="urn:microsoft.com/office/officeart/2005/8/layout/hList1"/>
    <dgm:cxn modelId="{B29F32A3-CA4C-4D0E-BFBA-C5A1676B2262}" type="presOf" srcId="{D044AEFE-4211-4D29-9C1A-E5ED9AF433BC}" destId="{B5A8DA9E-7462-45BB-833B-DB05CA99F5FA}" srcOrd="0" destOrd="0" presId="urn:microsoft.com/office/officeart/2005/8/layout/hList1"/>
    <dgm:cxn modelId="{D89611B9-B276-4F93-8456-968528FF4ED9}" type="presOf" srcId="{720A219E-281C-4983-815C-1F594C7196F7}" destId="{B5A8DA9E-7462-45BB-833B-DB05CA99F5FA}" srcOrd="0" destOrd="1" presId="urn:microsoft.com/office/officeart/2005/8/layout/hList1"/>
    <dgm:cxn modelId="{D7D707D5-BE98-4EE5-9BA1-16498FFC9043}" type="presOf" srcId="{2BF73299-F260-4A8A-883C-A72CFCBD5A77}" destId="{21F78D1D-7A04-4349-93EC-3F153A7F8004}" srcOrd="0" destOrd="0" presId="urn:microsoft.com/office/officeart/2005/8/layout/hList1"/>
    <dgm:cxn modelId="{F3783BF9-1D69-4BEC-9E38-74DCD2D86E1B}" srcId="{0E4DAB0F-1AB2-4E0D-B6CF-D46348ECDE28}" destId="{D044AEFE-4211-4D29-9C1A-E5ED9AF433BC}" srcOrd="0" destOrd="0" parTransId="{9AC74178-3FF5-442B-9DC0-030B288C6F6E}" sibTransId="{6F859FA9-9CA7-42F0-A01D-FCE327F4908B}"/>
    <dgm:cxn modelId="{1457C83B-95D7-4079-9128-F2A70CCD1ACC}" type="presParOf" srcId="{35B50934-FE9C-4C91-93F0-910F349812E9}" destId="{97000360-29D5-4D59-9A2C-7C3FDAB67B56}" srcOrd="0" destOrd="0" presId="urn:microsoft.com/office/officeart/2005/8/layout/hList1"/>
    <dgm:cxn modelId="{66DB0E25-01AC-4351-BCC6-AAC8E4CB8B82}" type="presParOf" srcId="{97000360-29D5-4D59-9A2C-7C3FDAB67B56}" destId="{4061A2DF-0F3B-438E-B966-873BF10151E4}" srcOrd="0" destOrd="0" presId="urn:microsoft.com/office/officeart/2005/8/layout/hList1"/>
    <dgm:cxn modelId="{A646988E-7806-4305-825E-923729FCE77D}" type="presParOf" srcId="{97000360-29D5-4D59-9A2C-7C3FDAB67B56}" destId="{B5A8DA9E-7462-45BB-833B-DB05CA99F5FA}" srcOrd="1" destOrd="0" presId="urn:microsoft.com/office/officeart/2005/8/layout/hList1"/>
    <dgm:cxn modelId="{9F300281-2D5D-43D2-BE0D-F984FFF24872}" type="presParOf" srcId="{35B50934-FE9C-4C91-93F0-910F349812E9}" destId="{2D65E58F-5BB9-4032-A6F3-DC32CFFB7550}" srcOrd="1" destOrd="0" presId="urn:microsoft.com/office/officeart/2005/8/layout/hList1"/>
    <dgm:cxn modelId="{B3FF7148-6988-4946-9777-C197153E8C65}" type="presParOf" srcId="{35B50934-FE9C-4C91-93F0-910F349812E9}" destId="{6045D016-7DE5-4CD3-A7D3-D4CCB298E736}" srcOrd="2" destOrd="0" presId="urn:microsoft.com/office/officeart/2005/8/layout/hList1"/>
    <dgm:cxn modelId="{7C7FB2D4-7D44-4DC7-8DB5-19744C9F42AA}" type="presParOf" srcId="{6045D016-7DE5-4CD3-A7D3-D4CCB298E736}" destId="{9711E3C3-12CA-4F02-BD45-06D38640B758}" srcOrd="0" destOrd="0" presId="urn:microsoft.com/office/officeart/2005/8/layout/hList1"/>
    <dgm:cxn modelId="{B3F3AAB9-68AE-4B02-87C1-E44383999346}" type="presParOf" srcId="{6045D016-7DE5-4CD3-A7D3-D4CCB298E736}" destId="{21F78D1D-7A04-4349-93EC-3F153A7F8004}"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BA0734-AEB5-4A2D-9AF1-A12B6C3735A9}">
      <dsp:nvSpPr>
        <dsp:cNvPr id="0" name=""/>
        <dsp:cNvSpPr/>
      </dsp:nvSpPr>
      <dsp:spPr>
        <a:xfrm>
          <a:off x="0" y="74419"/>
          <a:ext cx="9918868" cy="82251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The crucial premise for network operators to choose the technology and architecture to deploy is the cost minimization.</a:t>
          </a:r>
        </a:p>
      </dsp:txBody>
      <dsp:txXfrm>
        <a:off x="40152" y="114571"/>
        <a:ext cx="9838564" cy="742206"/>
      </dsp:txXfrm>
    </dsp:sp>
    <dsp:sp modelId="{13DC7D99-0062-4167-9722-72D169A33D57}">
      <dsp:nvSpPr>
        <dsp:cNvPr id="0" name=""/>
        <dsp:cNvSpPr/>
      </dsp:nvSpPr>
      <dsp:spPr>
        <a:xfrm>
          <a:off x="0" y="951649"/>
          <a:ext cx="9918868" cy="82251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The cost factor is therefore a major issue in the telecommunication industry and tend to have a strong influence in all engineering </a:t>
          </a:r>
          <a:r>
            <a:rPr lang="en-GB" sz="1900" kern="1200" dirty="0"/>
            <a:t>decisions. </a:t>
          </a:r>
          <a:endParaRPr lang="en-US" sz="1900" kern="1200" dirty="0"/>
        </a:p>
      </dsp:txBody>
      <dsp:txXfrm>
        <a:off x="40152" y="991801"/>
        <a:ext cx="9838564" cy="742206"/>
      </dsp:txXfrm>
    </dsp:sp>
    <dsp:sp modelId="{80E225B1-7688-45AE-9E2B-773F617F1D53}">
      <dsp:nvSpPr>
        <dsp:cNvPr id="0" name=""/>
        <dsp:cNvSpPr/>
      </dsp:nvSpPr>
      <dsp:spPr>
        <a:xfrm>
          <a:off x="0" y="1828879"/>
          <a:ext cx="9918868" cy="82251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It is extreme difficult to make a fast and scalable planning to an </a:t>
          </a:r>
          <a:r>
            <a:rPr lang="en-GB" sz="1900" kern="1200" dirty="0"/>
            <a:t>optical network by hand.</a:t>
          </a:r>
          <a:endParaRPr lang="en-US" sz="1900" kern="1200" dirty="0"/>
        </a:p>
      </dsp:txBody>
      <dsp:txXfrm>
        <a:off x="40152" y="1869031"/>
        <a:ext cx="9838564" cy="742206"/>
      </dsp:txXfrm>
    </dsp:sp>
    <dsp:sp modelId="{AB15CD91-FC6E-4536-9CC8-35243797B3D1}">
      <dsp:nvSpPr>
        <dsp:cNvPr id="0" name=""/>
        <dsp:cNvSpPr/>
      </dsp:nvSpPr>
      <dsp:spPr>
        <a:xfrm>
          <a:off x="0" y="2706109"/>
          <a:ext cx="9918868" cy="82251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Planning tools directly affect the competitiveness of system vendors and </a:t>
          </a:r>
          <a:r>
            <a:rPr lang="en-GB" sz="1900" kern="1200" dirty="0"/>
            <a:t>network operators.</a:t>
          </a:r>
          <a:endParaRPr lang="en-US" sz="1900" kern="1200" dirty="0"/>
        </a:p>
      </dsp:txBody>
      <dsp:txXfrm>
        <a:off x="40152" y="2746261"/>
        <a:ext cx="9838564" cy="742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8507B-5E93-4CEB-8C4B-3A84F24F46AE}">
      <dsp:nvSpPr>
        <dsp:cNvPr id="0" name=""/>
        <dsp:cNvSpPr/>
      </dsp:nvSpPr>
      <dsp:spPr>
        <a:xfrm>
          <a:off x="0" y="267038"/>
          <a:ext cx="5056758" cy="93483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In order to produce a set of paths the routing strategy applied incorporates the use of a </a:t>
          </a:r>
          <a:r>
            <a:rPr lang="en-US" sz="1700" b="1" kern="1200" dirty="0"/>
            <a:t>K-shortest path algorithm</a:t>
          </a:r>
          <a:r>
            <a:rPr lang="en-US" sz="1700" kern="1200" dirty="0"/>
            <a:t>, based on </a:t>
          </a:r>
          <a:r>
            <a:rPr lang="en-GB" sz="1700" kern="1200" dirty="0"/>
            <a:t>Dijkstra’s algorithm;</a:t>
          </a:r>
          <a:endParaRPr lang="pt-PT" sz="1700" kern="1200" dirty="0"/>
        </a:p>
      </dsp:txBody>
      <dsp:txXfrm>
        <a:off x="45635" y="312673"/>
        <a:ext cx="4965488" cy="843560"/>
      </dsp:txXfrm>
    </dsp:sp>
    <dsp:sp modelId="{DA67D908-6113-4040-9455-C12DA8E76C19}">
      <dsp:nvSpPr>
        <dsp:cNvPr id="0" name=""/>
        <dsp:cNvSpPr/>
      </dsp:nvSpPr>
      <dsp:spPr>
        <a:xfrm>
          <a:off x="0" y="1250829"/>
          <a:ext cx="5056758" cy="93483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number of </a:t>
          </a:r>
          <a:r>
            <a:rPr lang="en-US" sz="1700" b="1" kern="1200" dirty="0"/>
            <a:t>hops</a:t>
          </a:r>
          <a:r>
            <a:rPr lang="en-US" sz="1700" kern="1200" dirty="0"/>
            <a:t> was chosen as the metric to find the shortest </a:t>
          </a:r>
          <a:r>
            <a:rPr lang="en-GB" sz="1700" kern="1200" dirty="0"/>
            <a:t>paths;</a:t>
          </a:r>
          <a:endParaRPr lang="pt-PT" sz="1700" kern="1200" dirty="0"/>
        </a:p>
      </dsp:txBody>
      <dsp:txXfrm>
        <a:off x="45635" y="1296464"/>
        <a:ext cx="4965488" cy="843560"/>
      </dsp:txXfrm>
    </dsp:sp>
    <dsp:sp modelId="{07A62225-DB89-46A4-B3D4-234CF4B13501}">
      <dsp:nvSpPr>
        <dsp:cNvPr id="0" name=""/>
        <dsp:cNvSpPr/>
      </dsp:nvSpPr>
      <dsp:spPr>
        <a:xfrm>
          <a:off x="0" y="2224458"/>
          <a:ext cx="5056758" cy="93483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In order to select a candidate path it was used a </a:t>
          </a:r>
          <a:r>
            <a:rPr lang="en-US" sz="1700" b="1" kern="1200" dirty="0"/>
            <a:t>dynamic-path routing strategy</a:t>
          </a:r>
          <a:r>
            <a:rPr lang="en-US" sz="1700" kern="1200" dirty="0"/>
            <a:t>, once it provides adaptability to network conditions;</a:t>
          </a:r>
          <a:endParaRPr lang="pt-PT" sz="1700" kern="1200" dirty="0"/>
        </a:p>
      </dsp:txBody>
      <dsp:txXfrm>
        <a:off x="45635" y="2270093"/>
        <a:ext cx="4965488" cy="843560"/>
      </dsp:txXfrm>
    </dsp:sp>
    <dsp:sp modelId="{C16C3F5D-A8C5-400A-A6F6-733907DC3A51}">
      <dsp:nvSpPr>
        <dsp:cNvPr id="0" name=""/>
        <dsp:cNvSpPr/>
      </dsp:nvSpPr>
      <dsp:spPr>
        <a:xfrm>
          <a:off x="0" y="3218409"/>
          <a:ext cx="5056758" cy="93483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 poor routing strategy can lead to a situation of wavelength contention provoking the loss of network efficiency as demands are blocked.</a:t>
          </a:r>
          <a:endParaRPr lang="pt-PT" sz="1700" kern="1200" dirty="0"/>
        </a:p>
      </dsp:txBody>
      <dsp:txXfrm>
        <a:off x="45635" y="3264044"/>
        <a:ext cx="4965488" cy="843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8507B-5E93-4CEB-8C4B-3A84F24F46AE}">
      <dsp:nvSpPr>
        <dsp:cNvPr id="0" name=""/>
        <dsp:cNvSpPr/>
      </dsp:nvSpPr>
      <dsp:spPr>
        <a:xfrm>
          <a:off x="0" y="70453"/>
          <a:ext cx="4896453" cy="1284659"/>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pt-PT" sz="1800" kern="1200" dirty="0" err="1"/>
            <a:t>Process</a:t>
          </a:r>
          <a:r>
            <a:rPr lang="pt-PT" sz="1800" kern="1200" dirty="0"/>
            <a:t> </a:t>
          </a:r>
          <a:r>
            <a:rPr lang="pt-PT" sz="1800" kern="1200" dirty="0" err="1"/>
            <a:t>of</a:t>
          </a:r>
          <a:r>
            <a:rPr lang="pt-PT" sz="1800" kern="1200" dirty="0"/>
            <a:t> </a:t>
          </a:r>
          <a:r>
            <a:rPr lang="pt-PT" sz="1800" kern="1200" dirty="0" err="1"/>
            <a:t>aggregating</a:t>
          </a:r>
          <a:r>
            <a:rPr lang="pt-PT" sz="1800" kern="1200" dirty="0"/>
            <a:t> </a:t>
          </a:r>
          <a:r>
            <a:rPr lang="pt-PT" sz="1800" kern="1200" dirty="0" err="1"/>
            <a:t>sub</a:t>
          </a:r>
          <a:r>
            <a:rPr lang="pt-PT" sz="1800" kern="1200" dirty="0"/>
            <a:t> </a:t>
          </a:r>
          <a:r>
            <a:rPr lang="pt-PT" sz="1800" kern="1200" dirty="0" err="1"/>
            <a:t>line</a:t>
          </a:r>
          <a:r>
            <a:rPr lang="pt-PT" sz="1800" kern="1200" dirty="0"/>
            <a:t>-rate </a:t>
          </a:r>
          <a:r>
            <a:rPr lang="pt-PT" sz="1800" kern="1200" dirty="0" err="1"/>
            <a:t>traffic</a:t>
          </a:r>
          <a:r>
            <a:rPr lang="pt-PT" sz="1800" kern="1200" dirty="0"/>
            <a:t> in </a:t>
          </a:r>
          <a:r>
            <a:rPr lang="pt-PT" sz="1800" kern="1200" dirty="0" err="1"/>
            <a:t>order</a:t>
          </a:r>
          <a:r>
            <a:rPr lang="pt-PT" sz="1800" kern="1200" dirty="0"/>
            <a:t> to </a:t>
          </a:r>
          <a:r>
            <a:rPr lang="en-US" sz="1800" kern="1200" dirty="0"/>
            <a:t>diminish the percentage of wasted wavelength capacity, making networks more efficient.</a:t>
          </a:r>
          <a:r>
            <a:rPr lang="pt-PT" sz="1800" kern="1200" dirty="0"/>
            <a:t> </a:t>
          </a:r>
        </a:p>
      </dsp:txBody>
      <dsp:txXfrm>
        <a:off x="62712" y="133165"/>
        <a:ext cx="4771029" cy="1159235"/>
      </dsp:txXfrm>
    </dsp:sp>
    <dsp:sp modelId="{DA67D908-6113-4040-9455-C12DA8E76C19}">
      <dsp:nvSpPr>
        <dsp:cNvPr id="0" name=""/>
        <dsp:cNvSpPr/>
      </dsp:nvSpPr>
      <dsp:spPr>
        <a:xfrm>
          <a:off x="0" y="1406953"/>
          <a:ext cx="4896453" cy="1284659"/>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US" sz="1800" kern="1200" dirty="0"/>
            <a:t>In transparent networks the type of grooming performed </a:t>
          </a:r>
          <a:r>
            <a:rPr lang="en-GB" sz="1800" kern="1200" dirty="0"/>
            <a:t>is called end-to-end multiplexing.</a:t>
          </a:r>
          <a:endParaRPr lang="pt-PT" sz="1800" kern="1200" dirty="0"/>
        </a:p>
      </dsp:txBody>
      <dsp:txXfrm>
        <a:off x="62712" y="1469665"/>
        <a:ext cx="4771029" cy="1159235"/>
      </dsp:txXfrm>
    </dsp:sp>
    <dsp:sp modelId="{07A62225-DB89-46A4-B3D4-234CF4B13501}">
      <dsp:nvSpPr>
        <dsp:cNvPr id="0" name=""/>
        <dsp:cNvSpPr/>
      </dsp:nvSpPr>
      <dsp:spPr>
        <a:xfrm>
          <a:off x="0" y="2732695"/>
          <a:ext cx="4896453" cy="1284659"/>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just" defTabSz="800100">
            <a:lnSpc>
              <a:spcPct val="90000"/>
            </a:lnSpc>
            <a:spcBef>
              <a:spcPct val="0"/>
            </a:spcBef>
            <a:spcAft>
              <a:spcPct val="35000"/>
            </a:spcAft>
            <a:buNone/>
          </a:pPr>
          <a:r>
            <a:rPr lang="en-GB" sz="1800" kern="1200" dirty="0"/>
            <a:t>Demands may </a:t>
          </a:r>
          <a:r>
            <a:rPr lang="en-US" sz="1800" kern="1200" dirty="0"/>
            <a:t>only ride together if the pair of source and destination nodes is the same.</a:t>
          </a:r>
          <a:endParaRPr lang="pt-PT" sz="1800" kern="1200" dirty="0"/>
        </a:p>
      </dsp:txBody>
      <dsp:txXfrm>
        <a:off x="62712" y="2795407"/>
        <a:ext cx="4771029" cy="11592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0BBB9-11FA-45DD-9C5D-D4F426B75491}">
      <dsp:nvSpPr>
        <dsp:cNvPr id="0" name=""/>
        <dsp:cNvSpPr/>
      </dsp:nvSpPr>
      <dsp:spPr>
        <a:xfrm>
          <a:off x="0" y="32272"/>
          <a:ext cx="5895854" cy="71604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Transparent networks require wavelength continuity in all nodes from source to the destination.</a:t>
          </a:r>
          <a:endParaRPr lang="pt-PT" sz="1800" kern="1200" dirty="0"/>
        </a:p>
      </dsp:txBody>
      <dsp:txXfrm>
        <a:off x="34954" y="67226"/>
        <a:ext cx="5825946" cy="646132"/>
      </dsp:txXfrm>
    </dsp:sp>
    <dsp:sp modelId="{0F47B813-9A95-4C26-9E33-D04B7FA9E461}">
      <dsp:nvSpPr>
        <dsp:cNvPr id="0" name=""/>
        <dsp:cNvSpPr/>
      </dsp:nvSpPr>
      <dsp:spPr>
        <a:xfrm>
          <a:off x="0" y="788821"/>
          <a:ext cx="5895854" cy="71604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O-E-O conversions are only performed in end nodes.</a:t>
          </a:r>
          <a:endParaRPr lang="pt-PT" sz="1800" kern="1200" dirty="0"/>
        </a:p>
      </dsp:txBody>
      <dsp:txXfrm>
        <a:off x="34954" y="823775"/>
        <a:ext cx="5825946" cy="646132"/>
      </dsp:txXfrm>
    </dsp:sp>
    <dsp:sp modelId="{1FC0739E-5F45-424F-80D5-D695BD1DA714}">
      <dsp:nvSpPr>
        <dsp:cNvPr id="0" name=""/>
        <dsp:cNvSpPr/>
      </dsp:nvSpPr>
      <dsp:spPr>
        <a:xfrm>
          <a:off x="0" y="1568032"/>
          <a:ext cx="5895854" cy="71604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Follows the routing process.</a:t>
          </a:r>
          <a:endParaRPr lang="pt-PT" sz="1800" kern="1200" dirty="0"/>
        </a:p>
      </dsp:txBody>
      <dsp:txXfrm>
        <a:off x="34954" y="1602986"/>
        <a:ext cx="5825946" cy="646132"/>
      </dsp:txXfrm>
    </dsp:sp>
    <dsp:sp modelId="{162DEE70-EEEB-478B-8229-9F81B41DB8D1}">
      <dsp:nvSpPr>
        <dsp:cNvPr id="0" name=""/>
        <dsp:cNvSpPr/>
      </dsp:nvSpPr>
      <dsp:spPr>
        <a:xfrm>
          <a:off x="0" y="2335912"/>
          <a:ext cx="5895854" cy="716040"/>
        </a:xfrm>
        <a:prstGeom prst="round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The strategy adopted in order to assign wavelengths is commonly known as First-Fit.</a:t>
          </a:r>
          <a:endParaRPr lang="pt-PT" sz="1800" kern="1200" dirty="0"/>
        </a:p>
      </dsp:txBody>
      <dsp:txXfrm>
        <a:off x="34954" y="2370866"/>
        <a:ext cx="5825946" cy="6461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1A2DF-0F3B-438E-B966-873BF10151E4}">
      <dsp:nvSpPr>
        <dsp:cNvPr id="0" name=""/>
        <dsp:cNvSpPr/>
      </dsp:nvSpPr>
      <dsp:spPr>
        <a:xfrm>
          <a:off x="37" y="133878"/>
          <a:ext cx="3560712" cy="892800"/>
        </a:xfrm>
        <a:prstGeom prst="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w="12700" cap="flat" cmpd="sng" algn="ctr">
          <a:solidFill>
            <a:schemeClr val="dk2">
              <a:shade val="80000"/>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pt-PT" sz="3100" kern="1200" dirty="0" err="1"/>
            <a:t>Reference</a:t>
          </a:r>
          <a:r>
            <a:rPr lang="pt-PT" sz="3100" kern="1200" dirty="0"/>
            <a:t> network</a:t>
          </a:r>
        </a:p>
      </dsp:txBody>
      <dsp:txXfrm>
        <a:off x="37" y="133878"/>
        <a:ext cx="3560712" cy="892800"/>
      </dsp:txXfrm>
    </dsp:sp>
    <dsp:sp modelId="{B5A8DA9E-7462-45BB-833B-DB05CA99F5FA}">
      <dsp:nvSpPr>
        <dsp:cNvPr id="0" name=""/>
        <dsp:cNvSpPr/>
      </dsp:nvSpPr>
      <dsp:spPr>
        <a:xfrm>
          <a:off x="37" y="1026679"/>
          <a:ext cx="3560712" cy="1786995"/>
        </a:xfrm>
        <a:prstGeom prst="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Wingdings" panose="05000000000000000000" pitchFamily="2" charset="2"/>
            <a:buChar char="ü"/>
          </a:pPr>
          <a:r>
            <a:rPr lang="en-GB" sz="2400" kern="1200" dirty="0"/>
            <a:t>Low Traffic (1 </a:t>
          </a:r>
          <a:r>
            <a:rPr lang="en-GB" sz="2400" kern="1200" dirty="0" err="1"/>
            <a:t>Tbit</a:t>
          </a:r>
          <a:r>
            <a:rPr lang="en-GB" sz="2400" kern="1200" dirty="0"/>
            <a:t>/s)</a:t>
          </a:r>
          <a:endParaRPr lang="pt-PT" sz="2400" kern="1200" dirty="0"/>
        </a:p>
        <a:p>
          <a:pPr marL="228600" lvl="1" indent="-228600" algn="l" defTabSz="1066800">
            <a:lnSpc>
              <a:spcPct val="90000"/>
            </a:lnSpc>
            <a:spcBef>
              <a:spcPct val="0"/>
            </a:spcBef>
            <a:spcAft>
              <a:spcPct val="15000"/>
            </a:spcAft>
            <a:buFont typeface="Wingdings" panose="05000000000000000000" pitchFamily="2" charset="2"/>
            <a:buChar char="ü"/>
          </a:pPr>
          <a:r>
            <a:rPr lang="en-GB" sz="2400" kern="1200" dirty="0"/>
            <a:t>Medium Traffic              (5 </a:t>
          </a:r>
          <a:r>
            <a:rPr lang="en-GB" sz="2400" kern="1200" dirty="0" err="1"/>
            <a:t>Tbit</a:t>
          </a:r>
          <a:r>
            <a:rPr lang="en-GB" sz="2400" kern="1200" dirty="0"/>
            <a:t>/s)</a:t>
          </a:r>
          <a:endParaRPr lang="pt-PT" sz="2400" kern="1200" dirty="0"/>
        </a:p>
        <a:p>
          <a:pPr marL="228600" lvl="1" indent="-228600" algn="l" defTabSz="1066800">
            <a:lnSpc>
              <a:spcPct val="90000"/>
            </a:lnSpc>
            <a:spcBef>
              <a:spcPct val="0"/>
            </a:spcBef>
            <a:spcAft>
              <a:spcPct val="15000"/>
            </a:spcAft>
            <a:buFont typeface="Wingdings" panose="05000000000000000000" pitchFamily="2" charset="2"/>
            <a:buChar char="ü"/>
          </a:pPr>
          <a:r>
            <a:rPr lang="en-GB" sz="2400" kern="1200" dirty="0"/>
            <a:t>High Traffic (10 </a:t>
          </a:r>
          <a:r>
            <a:rPr lang="en-GB" sz="2400" kern="1200" dirty="0" err="1"/>
            <a:t>Tbit</a:t>
          </a:r>
          <a:r>
            <a:rPr lang="en-GB" sz="2400" kern="1200" dirty="0"/>
            <a:t>/s)</a:t>
          </a:r>
          <a:endParaRPr lang="pt-PT" sz="2400" kern="1200" dirty="0"/>
        </a:p>
      </dsp:txBody>
      <dsp:txXfrm>
        <a:off x="37" y="1026679"/>
        <a:ext cx="3560712" cy="1786995"/>
      </dsp:txXfrm>
    </dsp:sp>
    <dsp:sp modelId="{9711E3C3-12CA-4F02-BD45-06D38640B758}">
      <dsp:nvSpPr>
        <dsp:cNvPr id="0" name=""/>
        <dsp:cNvSpPr/>
      </dsp:nvSpPr>
      <dsp:spPr>
        <a:xfrm>
          <a:off x="4059249" y="133878"/>
          <a:ext cx="3560712" cy="892800"/>
        </a:xfrm>
        <a:prstGeom prst="rect">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w="12700" cap="flat" cmpd="sng" algn="ctr">
          <a:solidFill>
            <a:schemeClr val="dk2">
              <a:shade val="80000"/>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pt-PT" sz="3100" kern="1200" dirty="0" err="1"/>
            <a:t>Realistic</a:t>
          </a:r>
          <a:r>
            <a:rPr lang="pt-PT" sz="3100" kern="1200" dirty="0"/>
            <a:t> network</a:t>
          </a:r>
        </a:p>
      </dsp:txBody>
      <dsp:txXfrm>
        <a:off x="4059249" y="133878"/>
        <a:ext cx="3560712" cy="892800"/>
      </dsp:txXfrm>
    </dsp:sp>
    <dsp:sp modelId="{21F78D1D-7A04-4349-93EC-3F153A7F8004}">
      <dsp:nvSpPr>
        <dsp:cNvPr id="0" name=""/>
        <dsp:cNvSpPr/>
      </dsp:nvSpPr>
      <dsp:spPr>
        <a:xfrm>
          <a:off x="4059249" y="1026679"/>
          <a:ext cx="3560712" cy="1786995"/>
        </a:xfrm>
        <a:prstGeom prst="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Font typeface="Wingdings" panose="05000000000000000000" pitchFamily="2" charset="2"/>
            <a:buChar char="ü"/>
          </a:pPr>
          <a:r>
            <a:rPr lang="en-GB" sz="2400" kern="1200" dirty="0"/>
            <a:t>Medium-High Traffic (7.5 </a:t>
          </a:r>
          <a:r>
            <a:rPr lang="en-GB" sz="2400" kern="1200" dirty="0" err="1"/>
            <a:t>Tbit</a:t>
          </a:r>
          <a:r>
            <a:rPr lang="en-GB" sz="2400" kern="1200" dirty="0"/>
            <a:t>/s)</a:t>
          </a:r>
          <a:endParaRPr lang="pt-PT" sz="2400" kern="1200" dirty="0"/>
        </a:p>
      </dsp:txBody>
      <dsp:txXfrm>
        <a:off x="4059249" y="1026679"/>
        <a:ext cx="3560712" cy="178699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20081E-0704-4AEB-8A5B-1626BD2D0EC4}" type="datetimeFigureOut">
              <a:rPr lang="en-GB" smtClean="0"/>
              <a:t>23/07/2019</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DD911B-5965-4849-A452-4F5D1D9B7868}" type="slidenum">
              <a:rPr lang="en-GB" smtClean="0"/>
              <a:t>‹nº›</a:t>
            </a:fld>
            <a:endParaRPr lang="en-GB"/>
          </a:p>
        </p:txBody>
      </p:sp>
    </p:spTree>
    <p:extLst>
      <p:ext uri="{BB962C8B-B14F-4D97-AF65-F5344CB8AC3E}">
        <p14:creationId xmlns:p14="http://schemas.microsoft.com/office/powerpoint/2010/main" val="366696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O principal </a:t>
            </a:r>
            <a:r>
              <a:rPr lang="en-GB" dirty="0" err="1"/>
              <a:t>objetivo</a:t>
            </a:r>
            <a:r>
              <a:rPr lang="en-GB" dirty="0"/>
              <a:t> dos </a:t>
            </a:r>
            <a:r>
              <a:rPr lang="en-GB" dirty="0" err="1"/>
              <a:t>operadores</a:t>
            </a:r>
            <a:r>
              <a:rPr lang="en-GB" dirty="0"/>
              <a:t> de rede é a </a:t>
            </a:r>
            <a:r>
              <a:rPr lang="en-GB" dirty="0" err="1"/>
              <a:t>escolha</a:t>
            </a:r>
            <a:r>
              <a:rPr lang="en-GB" dirty="0"/>
              <a:t> e a </a:t>
            </a:r>
            <a:r>
              <a:rPr lang="en-GB" dirty="0" err="1"/>
              <a:t>implementação</a:t>
            </a:r>
            <a:r>
              <a:rPr lang="en-GB" dirty="0"/>
              <a:t> de </a:t>
            </a:r>
            <a:r>
              <a:rPr lang="en-GB" dirty="0" err="1"/>
              <a:t>tecnologias</a:t>
            </a:r>
            <a:r>
              <a:rPr lang="en-GB" dirty="0"/>
              <a:t> que </a:t>
            </a:r>
            <a:r>
              <a:rPr lang="en-GB" dirty="0" err="1"/>
              <a:t>permitam</a:t>
            </a:r>
            <a:r>
              <a:rPr lang="en-GB" dirty="0"/>
              <a:t> </a:t>
            </a:r>
            <a:r>
              <a:rPr lang="en-GB" dirty="0" err="1"/>
              <a:t>minizar</a:t>
            </a:r>
            <a:r>
              <a:rPr lang="en-GB" dirty="0"/>
              <a:t> </a:t>
            </a:r>
            <a:r>
              <a:rPr lang="en-GB" dirty="0" err="1"/>
              <a:t>os</a:t>
            </a:r>
            <a:r>
              <a:rPr lang="en-GB" dirty="0"/>
              <a:t> custos </a:t>
            </a:r>
            <a:r>
              <a:rPr lang="en-GB" dirty="0" err="1"/>
              <a:t>envolvidos</a:t>
            </a:r>
            <a:r>
              <a:rPr lang="en-GB" dirty="0"/>
              <a:t> </a:t>
            </a:r>
            <a:r>
              <a:rPr lang="en-GB" dirty="0" err="1"/>
              <a:t>nas</a:t>
            </a:r>
            <a:r>
              <a:rPr lang="en-GB" dirty="0"/>
              <a:t> </a:t>
            </a:r>
            <a:r>
              <a:rPr lang="en-GB" dirty="0" err="1"/>
              <a:t>operações</a:t>
            </a:r>
            <a:r>
              <a:rPr lang="en-GB" dirty="0"/>
              <a:t>. O factor de </a:t>
            </a:r>
            <a:r>
              <a:rPr lang="en-GB" dirty="0" err="1"/>
              <a:t>custo</a:t>
            </a:r>
            <a:r>
              <a:rPr lang="en-GB" dirty="0"/>
              <a:t> é </a:t>
            </a:r>
            <a:r>
              <a:rPr lang="en-GB" dirty="0" err="1"/>
              <a:t>portanto</a:t>
            </a:r>
            <a:r>
              <a:rPr lang="en-GB" dirty="0"/>
              <a:t> factor </a:t>
            </a:r>
            <a:r>
              <a:rPr lang="en-GB" dirty="0" err="1"/>
              <a:t>decisivo</a:t>
            </a:r>
            <a:r>
              <a:rPr lang="en-GB" dirty="0"/>
              <a:t> </a:t>
            </a:r>
            <a:r>
              <a:rPr lang="en-GB" dirty="0" err="1"/>
              <a:t>na</a:t>
            </a:r>
            <a:r>
              <a:rPr lang="en-GB" dirty="0"/>
              <a:t> </a:t>
            </a:r>
            <a:r>
              <a:rPr lang="en-GB" dirty="0" err="1"/>
              <a:t>área</a:t>
            </a:r>
            <a:r>
              <a:rPr lang="en-GB" dirty="0"/>
              <a:t> das </a:t>
            </a:r>
            <a:r>
              <a:rPr lang="en-GB" dirty="0" err="1"/>
              <a:t>telecomunicações</a:t>
            </a:r>
            <a:r>
              <a:rPr lang="en-GB" dirty="0"/>
              <a:t> </a:t>
            </a:r>
            <a:r>
              <a:rPr lang="en-GB" dirty="0" err="1"/>
              <a:t>tendo</a:t>
            </a:r>
            <a:r>
              <a:rPr lang="en-GB" dirty="0"/>
              <a:t> </a:t>
            </a:r>
            <a:r>
              <a:rPr lang="en-GB" dirty="0" err="1"/>
              <a:t>influência</a:t>
            </a:r>
            <a:r>
              <a:rPr lang="en-GB" dirty="0"/>
              <a:t> </a:t>
            </a:r>
            <a:r>
              <a:rPr lang="en-GB" dirty="0" err="1"/>
              <a:t>em</a:t>
            </a:r>
            <a:r>
              <a:rPr lang="en-GB" dirty="0"/>
              <a:t> </a:t>
            </a:r>
            <a:r>
              <a:rPr lang="en-GB" dirty="0" err="1"/>
              <a:t>todas</a:t>
            </a:r>
            <a:r>
              <a:rPr lang="en-GB" dirty="0"/>
              <a:t> as </a:t>
            </a:r>
            <a:r>
              <a:rPr lang="en-GB" dirty="0" err="1"/>
              <a:t>decisões</a:t>
            </a:r>
            <a:r>
              <a:rPr lang="en-GB" dirty="0"/>
              <a:t> </a:t>
            </a:r>
            <a:r>
              <a:rPr lang="en-GB" dirty="0" err="1"/>
              <a:t>quer</a:t>
            </a:r>
            <a:r>
              <a:rPr lang="en-GB" dirty="0"/>
              <a:t> </a:t>
            </a:r>
            <a:r>
              <a:rPr lang="en-GB" dirty="0" err="1"/>
              <a:t>administrativas</a:t>
            </a:r>
            <a:r>
              <a:rPr lang="en-GB" dirty="0"/>
              <a:t> </a:t>
            </a:r>
            <a:r>
              <a:rPr lang="en-GB" dirty="0" err="1"/>
              <a:t>quer</a:t>
            </a:r>
            <a:r>
              <a:rPr lang="en-GB" dirty="0"/>
              <a:t> </a:t>
            </a:r>
            <a:r>
              <a:rPr lang="en-GB" dirty="0" err="1"/>
              <a:t>também</a:t>
            </a:r>
            <a:r>
              <a:rPr lang="en-GB" dirty="0"/>
              <a:t> </a:t>
            </a:r>
            <a:r>
              <a:rPr lang="en-GB" dirty="0" err="1"/>
              <a:t>ao</a:t>
            </a:r>
            <a:r>
              <a:rPr lang="en-GB" dirty="0"/>
              <a:t> </a:t>
            </a:r>
            <a:r>
              <a:rPr lang="en-GB" dirty="0" err="1"/>
              <a:t>nível</a:t>
            </a:r>
            <a:r>
              <a:rPr lang="en-GB" dirty="0"/>
              <a:t> da </a:t>
            </a:r>
            <a:r>
              <a:rPr lang="en-GB" dirty="0" err="1"/>
              <a:t>engenharia</a:t>
            </a:r>
            <a:r>
              <a:rPr lang="en-GB" dirty="0"/>
              <a:t>. De modo a </a:t>
            </a:r>
            <a:r>
              <a:rPr lang="en-GB" dirty="0" err="1"/>
              <a:t>poder</a:t>
            </a:r>
            <a:r>
              <a:rPr lang="en-GB" dirty="0"/>
              <a:t> </a:t>
            </a:r>
            <a:r>
              <a:rPr lang="en-GB" dirty="0" err="1"/>
              <a:t>simplificar</a:t>
            </a:r>
            <a:r>
              <a:rPr lang="en-GB" dirty="0"/>
              <a:t> </a:t>
            </a:r>
            <a:r>
              <a:rPr lang="en-GB" dirty="0" err="1"/>
              <a:t>este</a:t>
            </a:r>
            <a:r>
              <a:rPr lang="en-GB" dirty="0"/>
              <a:t> </a:t>
            </a:r>
            <a:r>
              <a:rPr lang="en-GB" dirty="0" err="1"/>
              <a:t>processo</a:t>
            </a:r>
            <a:r>
              <a:rPr lang="en-GB" dirty="0"/>
              <a:t> de </a:t>
            </a:r>
            <a:r>
              <a:rPr lang="en-GB" dirty="0" err="1"/>
              <a:t>dimensiomento</a:t>
            </a:r>
            <a:r>
              <a:rPr lang="en-GB" dirty="0"/>
              <a:t> de redes </a:t>
            </a:r>
            <a:r>
              <a:rPr lang="en-GB" dirty="0" err="1"/>
              <a:t>vários</a:t>
            </a:r>
            <a:r>
              <a:rPr lang="en-GB" dirty="0"/>
              <a:t> </a:t>
            </a:r>
            <a:r>
              <a:rPr lang="en-GB" dirty="0" err="1"/>
              <a:t>esforços</a:t>
            </a:r>
            <a:r>
              <a:rPr lang="en-GB" dirty="0"/>
              <a:t> </a:t>
            </a:r>
            <a:r>
              <a:rPr lang="en-GB" dirty="0" err="1"/>
              <a:t>têm</a:t>
            </a:r>
            <a:r>
              <a:rPr lang="en-GB" dirty="0"/>
              <a:t> </a:t>
            </a:r>
            <a:r>
              <a:rPr lang="en-GB" dirty="0" err="1"/>
              <a:t>sido</a:t>
            </a:r>
            <a:r>
              <a:rPr lang="en-GB" dirty="0"/>
              <a:t> </a:t>
            </a:r>
            <a:r>
              <a:rPr lang="en-GB" dirty="0" err="1"/>
              <a:t>levados</a:t>
            </a:r>
            <a:r>
              <a:rPr lang="en-GB" dirty="0"/>
              <a:t> a </a:t>
            </a:r>
            <a:r>
              <a:rPr lang="en-GB" dirty="0" err="1"/>
              <a:t>cabo</a:t>
            </a:r>
            <a:r>
              <a:rPr lang="en-GB" dirty="0"/>
              <a:t> tanto por </a:t>
            </a:r>
            <a:r>
              <a:rPr lang="en-GB" dirty="0" err="1"/>
              <a:t>empresas</a:t>
            </a:r>
            <a:r>
              <a:rPr lang="en-GB" dirty="0"/>
              <a:t> </a:t>
            </a:r>
            <a:r>
              <a:rPr lang="en-GB" dirty="0" err="1"/>
              <a:t>particulares</a:t>
            </a:r>
            <a:r>
              <a:rPr lang="en-GB" dirty="0"/>
              <a:t> </a:t>
            </a:r>
            <a:r>
              <a:rPr lang="en-GB" dirty="0" err="1"/>
              <a:t>como</a:t>
            </a:r>
            <a:r>
              <a:rPr lang="en-GB" dirty="0"/>
              <a:t> </a:t>
            </a:r>
            <a:r>
              <a:rPr lang="en-GB" dirty="0" err="1"/>
              <a:t>em</a:t>
            </a:r>
            <a:r>
              <a:rPr lang="en-GB" dirty="0"/>
              <a:t> </a:t>
            </a:r>
            <a:r>
              <a:rPr lang="en-GB" dirty="0" err="1"/>
              <a:t>ambiente</a:t>
            </a:r>
            <a:r>
              <a:rPr lang="en-GB" dirty="0"/>
              <a:t> </a:t>
            </a:r>
            <a:r>
              <a:rPr lang="en-GB" dirty="0" err="1"/>
              <a:t>académico</a:t>
            </a:r>
            <a:r>
              <a:rPr lang="en-GB" dirty="0"/>
              <a:t> para </a:t>
            </a:r>
            <a:r>
              <a:rPr lang="en-GB" dirty="0" err="1"/>
              <a:t>desenvolver</a:t>
            </a:r>
            <a:r>
              <a:rPr lang="en-GB" dirty="0"/>
              <a:t> ferramentas de </a:t>
            </a:r>
            <a:r>
              <a:rPr lang="en-GB" dirty="0" err="1"/>
              <a:t>planeamento</a:t>
            </a:r>
            <a:r>
              <a:rPr lang="en-GB" dirty="0"/>
              <a:t>, pois para redes </a:t>
            </a:r>
            <a:r>
              <a:rPr lang="en-GB" dirty="0" err="1"/>
              <a:t>maiores</a:t>
            </a:r>
            <a:r>
              <a:rPr lang="en-GB" dirty="0"/>
              <a:t> </a:t>
            </a:r>
            <a:r>
              <a:rPr lang="en-GB" dirty="0" err="1"/>
              <a:t>este</a:t>
            </a:r>
            <a:r>
              <a:rPr lang="en-GB" dirty="0"/>
              <a:t> </a:t>
            </a:r>
            <a:r>
              <a:rPr lang="en-GB" dirty="0" err="1"/>
              <a:t>processo</a:t>
            </a:r>
            <a:r>
              <a:rPr lang="en-GB" dirty="0"/>
              <a:t> </a:t>
            </a:r>
            <a:r>
              <a:rPr lang="en-GB" dirty="0" err="1"/>
              <a:t>torna</a:t>
            </a:r>
            <a:r>
              <a:rPr lang="en-GB" dirty="0"/>
              <a:t>-se </a:t>
            </a:r>
            <a:r>
              <a:rPr lang="en-GB" dirty="0" err="1"/>
              <a:t>demasiado</a:t>
            </a:r>
            <a:r>
              <a:rPr lang="en-GB" dirty="0"/>
              <a:t> </a:t>
            </a:r>
            <a:r>
              <a:rPr lang="en-GB" dirty="0" err="1"/>
              <a:t>complexo</a:t>
            </a:r>
            <a:r>
              <a:rPr lang="en-GB" dirty="0"/>
              <a:t> e </a:t>
            </a:r>
            <a:r>
              <a:rPr lang="en-GB" dirty="0" err="1"/>
              <a:t>demoroso</a:t>
            </a:r>
            <a:r>
              <a:rPr lang="en-GB" dirty="0"/>
              <a:t> para ser </a:t>
            </a:r>
            <a:r>
              <a:rPr lang="en-GB" dirty="0" err="1"/>
              <a:t>feito</a:t>
            </a:r>
            <a:r>
              <a:rPr lang="en-GB" dirty="0"/>
              <a:t> </a:t>
            </a:r>
            <a:r>
              <a:rPr lang="en-GB" dirty="0" err="1"/>
              <a:t>manualmente</a:t>
            </a:r>
            <a:r>
              <a:rPr lang="en-GB" dirty="0"/>
              <a:t>. </a:t>
            </a:r>
            <a:r>
              <a:rPr lang="en-GB" dirty="0" err="1"/>
              <a:t>Apesar</a:t>
            </a:r>
            <a:r>
              <a:rPr lang="en-GB" dirty="0"/>
              <a:t> de </a:t>
            </a:r>
            <a:r>
              <a:rPr lang="en-GB" dirty="0" err="1"/>
              <a:t>já</a:t>
            </a:r>
            <a:r>
              <a:rPr lang="en-GB" dirty="0"/>
              <a:t> </a:t>
            </a:r>
            <a:r>
              <a:rPr lang="en-GB" dirty="0" err="1"/>
              <a:t>existirem</a:t>
            </a:r>
            <a:r>
              <a:rPr lang="en-GB" dirty="0"/>
              <a:t> </a:t>
            </a:r>
            <a:r>
              <a:rPr lang="en-GB" dirty="0" err="1"/>
              <a:t>algumas</a:t>
            </a:r>
            <a:r>
              <a:rPr lang="en-GB" dirty="0"/>
              <a:t> ferramentas </a:t>
            </a:r>
            <a:r>
              <a:rPr lang="en-GB" dirty="0" err="1"/>
              <a:t>comerciais</a:t>
            </a:r>
            <a:r>
              <a:rPr lang="en-GB" dirty="0"/>
              <a:t>, </a:t>
            </a:r>
            <a:r>
              <a:rPr lang="en-GB" dirty="0" err="1"/>
              <a:t>tipicamente</a:t>
            </a:r>
            <a:r>
              <a:rPr lang="en-GB" dirty="0"/>
              <a:t> </a:t>
            </a:r>
            <a:r>
              <a:rPr lang="en-GB" dirty="0" err="1"/>
              <a:t>elas</a:t>
            </a:r>
            <a:r>
              <a:rPr lang="en-GB" dirty="0"/>
              <a:t> </a:t>
            </a:r>
            <a:r>
              <a:rPr lang="en-GB" dirty="0" err="1"/>
              <a:t>contêm</a:t>
            </a:r>
            <a:r>
              <a:rPr lang="en-GB" dirty="0"/>
              <a:t> </a:t>
            </a:r>
            <a:r>
              <a:rPr lang="en-GB" dirty="0" err="1"/>
              <a:t>informação</a:t>
            </a:r>
            <a:r>
              <a:rPr lang="en-GB" dirty="0"/>
              <a:t> e </a:t>
            </a:r>
            <a:r>
              <a:rPr lang="en-GB" dirty="0" err="1"/>
              <a:t>tecnologia</a:t>
            </a:r>
            <a:r>
              <a:rPr lang="en-GB" dirty="0"/>
              <a:t> </a:t>
            </a:r>
            <a:r>
              <a:rPr lang="en-GB" dirty="0" err="1"/>
              <a:t>proprietária</a:t>
            </a:r>
            <a:r>
              <a:rPr lang="en-GB" dirty="0"/>
              <a:t> </a:t>
            </a:r>
            <a:r>
              <a:rPr lang="en-GB" dirty="0" err="1"/>
              <a:t>às</a:t>
            </a:r>
            <a:r>
              <a:rPr lang="en-GB" dirty="0"/>
              <a:t> </a:t>
            </a:r>
            <a:r>
              <a:rPr lang="en-GB" dirty="0" err="1"/>
              <a:t>empresas</a:t>
            </a:r>
            <a:r>
              <a:rPr lang="en-GB" dirty="0"/>
              <a:t> que </a:t>
            </a:r>
            <a:r>
              <a:rPr lang="en-GB" dirty="0" err="1"/>
              <a:t>não</a:t>
            </a:r>
            <a:r>
              <a:rPr lang="en-GB" dirty="0"/>
              <a:t> é </a:t>
            </a:r>
            <a:r>
              <a:rPr lang="en-GB" dirty="0" err="1"/>
              <a:t>divulgada</a:t>
            </a:r>
            <a:r>
              <a:rPr lang="en-GB" dirty="0"/>
              <a:t> para </a:t>
            </a:r>
            <a:r>
              <a:rPr lang="en-GB" dirty="0" err="1"/>
              <a:t>efeitos</a:t>
            </a:r>
            <a:r>
              <a:rPr lang="en-GB" dirty="0"/>
              <a:t> de </a:t>
            </a:r>
            <a:r>
              <a:rPr lang="en-GB" dirty="0" err="1"/>
              <a:t>estudos</a:t>
            </a:r>
            <a:r>
              <a:rPr lang="en-GB" dirty="0"/>
              <a:t> e </a:t>
            </a:r>
            <a:r>
              <a:rPr lang="en-GB" dirty="0" err="1"/>
              <a:t>comparações</a:t>
            </a:r>
            <a:r>
              <a:rPr lang="en-GB" dirty="0"/>
              <a:t>. </a:t>
            </a:r>
            <a:r>
              <a:rPr lang="en-GB" dirty="0" err="1"/>
              <a:t>Nesse</a:t>
            </a:r>
            <a:r>
              <a:rPr lang="en-GB" dirty="0"/>
              <a:t> </a:t>
            </a:r>
            <a:r>
              <a:rPr lang="en-GB" dirty="0" err="1"/>
              <a:t>âmbito</a:t>
            </a:r>
            <a:r>
              <a:rPr lang="en-GB" dirty="0"/>
              <a:t> </a:t>
            </a:r>
            <a:r>
              <a:rPr lang="en-GB" dirty="0" err="1"/>
              <a:t>surgiu</a:t>
            </a:r>
            <a:r>
              <a:rPr lang="en-GB" dirty="0"/>
              <a:t> a </a:t>
            </a:r>
            <a:r>
              <a:rPr lang="en-GB" dirty="0" err="1"/>
              <a:t>possibilidade</a:t>
            </a:r>
            <a:r>
              <a:rPr lang="en-GB" dirty="0"/>
              <a:t> de </a:t>
            </a:r>
            <a:r>
              <a:rPr lang="en-GB" dirty="0" err="1"/>
              <a:t>criar</a:t>
            </a:r>
            <a:r>
              <a:rPr lang="en-GB" dirty="0"/>
              <a:t> a ferramenta </a:t>
            </a:r>
            <a:r>
              <a:rPr lang="en-GB" dirty="0" err="1"/>
              <a:t>proposta</a:t>
            </a:r>
            <a:r>
              <a:rPr lang="en-GB" dirty="0"/>
              <a:t> </a:t>
            </a:r>
            <a:r>
              <a:rPr lang="en-GB" dirty="0" err="1"/>
              <a:t>nesta</a:t>
            </a:r>
            <a:r>
              <a:rPr lang="en-GB" dirty="0"/>
              <a:t> </a:t>
            </a:r>
            <a:r>
              <a:rPr lang="en-GB" dirty="0" err="1"/>
              <a:t>dissertação</a:t>
            </a:r>
            <a:r>
              <a:rPr lang="en-GB" dirty="0"/>
              <a:t>, para </a:t>
            </a:r>
            <a:r>
              <a:rPr lang="en-GB" dirty="0" err="1"/>
              <a:t>efeitos</a:t>
            </a:r>
            <a:r>
              <a:rPr lang="en-GB" dirty="0"/>
              <a:t> </a:t>
            </a:r>
            <a:r>
              <a:rPr lang="en-GB" dirty="0" err="1"/>
              <a:t>puramente</a:t>
            </a:r>
            <a:r>
              <a:rPr lang="en-GB" dirty="0"/>
              <a:t> </a:t>
            </a:r>
            <a:r>
              <a:rPr lang="en-GB" dirty="0" err="1"/>
              <a:t>académicos</a:t>
            </a:r>
            <a:r>
              <a:rPr lang="en-GB" dirty="0"/>
              <a:t>. </a:t>
            </a:r>
          </a:p>
          <a:p>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2</a:t>
            </a:fld>
            <a:endParaRPr lang="en-GB"/>
          </a:p>
        </p:txBody>
      </p:sp>
    </p:spTree>
    <p:extLst>
      <p:ext uri="{BB962C8B-B14F-4D97-AF65-F5344CB8AC3E}">
        <p14:creationId xmlns:p14="http://schemas.microsoft.com/office/powerpoint/2010/main" val="252223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17</a:t>
            </a:fld>
            <a:endParaRPr lang="en-GB"/>
          </a:p>
        </p:txBody>
      </p:sp>
    </p:spTree>
    <p:extLst>
      <p:ext uri="{BB962C8B-B14F-4D97-AF65-F5344CB8AC3E}">
        <p14:creationId xmlns:p14="http://schemas.microsoft.com/office/powerpoint/2010/main" val="240968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Grooming é um </a:t>
            </a:r>
            <a:r>
              <a:rPr lang="en-US" sz="1200" b="0" i="0" u="none" strike="noStrike" kern="1200" baseline="0" dirty="0" err="1">
                <a:solidFill>
                  <a:schemeClr val="tx1"/>
                </a:solidFill>
                <a:latin typeface="+mn-lt"/>
                <a:ea typeface="+mn-ea"/>
                <a:cs typeface="+mn-cs"/>
              </a:rPr>
              <a:t>processo</a:t>
            </a:r>
            <a:r>
              <a:rPr lang="en-US" sz="1200" b="0" i="0" u="none" strike="noStrike" kern="1200" baseline="0" dirty="0">
                <a:solidFill>
                  <a:schemeClr val="tx1"/>
                </a:solidFill>
                <a:latin typeface="+mn-lt"/>
                <a:ea typeface="+mn-ea"/>
                <a:cs typeface="+mn-cs"/>
              </a:rPr>
              <a:t> que  </a:t>
            </a:r>
            <a:r>
              <a:rPr lang="en-US" sz="1200" b="0" i="0" u="none" strike="noStrike" kern="1200" baseline="0" dirty="0" err="1">
                <a:solidFill>
                  <a:schemeClr val="tx1"/>
                </a:solidFill>
                <a:latin typeface="+mn-lt"/>
                <a:ea typeface="+mn-ea"/>
                <a:cs typeface="+mn-cs"/>
              </a:rPr>
              <a:t>permite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agregar</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pedidos</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tráfego</a:t>
            </a:r>
            <a:r>
              <a:rPr lang="en-US" sz="1200" b="0" i="0" u="none" strike="noStrike" kern="1200" baseline="0" dirty="0">
                <a:solidFill>
                  <a:schemeClr val="tx1"/>
                </a:solidFill>
                <a:latin typeface="+mn-lt"/>
                <a:ea typeface="+mn-ea"/>
                <a:cs typeface="+mn-cs"/>
              </a:rPr>
              <a:t> com </a:t>
            </a:r>
            <a:r>
              <a:rPr lang="en-US" sz="1200" b="0" i="0" u="none" strike="noStrike" kern="1200" baseline="0" dirty="0" err="1">
                <a:solidFill>
                  <a:schemeClr val="tx1"/>
                </a:solidFill>
                <a:latin typeface="+mn-lt"/>
                <a:ea typeface="+mn-ea"/>
                <a:cs typeface="+mn-cs"/>
              </a:rPr>
              <a:t>capacidade</a:t>
            </a:r>
            <a:r>
              <a:rPr lang="en-US" sz="1200" b="0" i="0" u="none" strike="noStrike" kern="1200" baseline="0" dirty="0">
                <a:solidFill>
                  <a:schemeClr val="tx1"/>
                </a:solidFill>
                <a:latin typeface="+mn-lt"/>
                <a:ea typeface="+mn-ea"/>
                <a:cs typeface="+mn-cs"/>
              </a:rPr>
              <a:t> inferior </a:t>
            </a:r>
            <a:r>
              <a:rPr lang="en-US" sz="1200" b="0" i="0" u="none" strike="noStrike" kern="1200" baseline="0" dirty="0" err="1">
                <a:solidFill>
                  <a:schemeClr val="tx1"/>
                </a:solidFill>
                <a:latin typeface="+mn-lt"/>
                <a:ea typeface="+mn-ea"/>
                <a:cs typeface="+mn-cs"/>
              </a:rPr>
              <a:t>ao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tráfego</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linha</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maneira</a:t>
            </a:r>
            <a:r>
              <a:rPr lang="en-US" sz="1200" b="0" i="0" u="none" strike="noStrike" kern="1200" baseline="0" dirty="0">
                <a:solidFill>
                  <a:schemeClr val="tx1"/>
                </a:solidFill>
                <a:latin typeface="+mn-lt"/>
                <a:ea typeface="+mn-ea"/>
                <a:cs typeface="+mn-cs"/>
              </a:rPr>
              <a:t> a </a:t>
            </a:r>
            <a:r>
              <a:rPr lang="en-US" sz="1200" b="0" i="0" u="none" strike="noStrike" kern="1200" baseline="0" dirty="0" err="1">
                <a:solidFill>
                  <a:schemeClr val="tx1"/>
                </a:solidFill>
                <a:latin typeface="+mn-lt"/>
                <a:ea typeface="+mn-ea"/>
                <a:cs typeface="+mn-cs"/>
              </a:rPr>
              <a:t>minimizar</a:t>
            </a:r>
            <a:r>
              <a:rPr lang="en-US" sz="1200" b="0" i="0" u="none" strike="noStrike" kern="1200" baseline="0" dirty="0">
                <a:solidFill>
                  <a:schemeClr val="tx1"/>
                </a:solidFill>
                <a:latin typeface="+mn-lt"/>
                <a:ea typeface="+mn-ea"/>
                <a:cs typeface="+mn-cs"/>
              </a:rPr>
              <a:t> a </a:t>
            </a:r>
            <a:r>
              <a:rPr lang="en-US" sz="1200" b="0" i="0" u="none" strike="noStrike" kern="1200" baseline="0" dirty="0" err="1">
                <a:solidFill>
                  <a:schemeClr val="tx1"/>
                </a:solidFill>
                <a:latin typeface="+mn-lt"/>
                <a:ea typeface="+mn-ea"/>
                <a:cs typeface="+mn-cs"/>
              </a:rPr>
              <a:t>largura</a:t>
            </a:r>
            <a:r>
              <a:rPr lang="en-US" sz="1200" b="0" i="0" u="none" strike="noStrike" kern="1200" baseline="0" dirty="0">
                <a:solidFill>
                  <a:schemeClr val="tx1"/>
                </a:solidFill>
                <a:latin typeface="+mn-lt"/>
                <a:ea typeface="+mn-ea"/>
                <a:cs typeface="+mn-cs"/>
              </a:rPr>
              <a:t> de </a:t>
            </a:r>
            <a:r>
              <a:rPr lang="en-US" sz="1200" b="0" i="0" u="none" strike="noStrike" kern="1200" baseline="0" dirty="0" err="1">
                <a:solidFill>
                  <a:schemeClr val="tx1"/>
                </a:solidFill>
                <a:latin typeface="+mn-lt"/>
                <a:ea typeface="+mn-ea"/>
                <a:cs typeface="+mn-cs"/>
              </a:rPr>
              <a:t>banda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desperdiçada</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transparent networks the type of grooming performed</a:t>
            </a:r>
          </a:p>
          <a:p>
            <a:r>
              <a:rPr lang="en-US" sz="1200" b="0" i="0" u="none" strike="noStrike" kern="1200" baseline="0" dirty="0">
                <a:solidFill>
                  <a:schemeClr val="tx1"/>
                </a:solidFill>
                <a:latin typeface="+mn-lt"/>
                <a:ea typeface="+mn-ea"/>
                <a:cs typeface="+mn-cs"/>
              </a:rPr>
              <a:t>is called end-to-end multiplexing, where traffic demands are packed into wavelengths and</a:t>
            </a:r>
          </a:p>
          <a:p>
            <a:r>
              <a:rPr lang="en-US" sz="1200" b="0" i="0" u="none" strike="noStrike" kern="1200" baseline="0" dirty="0">
                <a:solidFill>
                  <a:schemeClr val="tx1"/>
                </a:solidFill>
                <a:latin typeface="+mn-lt"/>
                <a:ea typeface="+mn-ea"/>
                <a:cs typeface="+mn-cs"/>
              </a:rPr>
              <a:t>processed as a single unit from source to destination. In this transport mode demands may</a:t>
            </a:r>
          </a:p>
          <a:p>
            <a:r>
              <a:rPr lang="en-US" sz="1200" b="0" i="0" u="none" strike="noStrike" kern="1200" baseline="0" dirty="0">
                <a:solidFill>
                  <a:schemeClr val="tx1"/>
                </a:solidFill>
                <a:latin typeface="+mn-lt"/>
                <a:ea typeface="+mn-ea"/>
                <a:cs typeface="+mn-cs"/>
              </a:rPr>
              <a:t>only ride together if the pair of source and destination nodes is the same.</a:t>
            </a:r>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18</a:t>
            </a:fld>
            <a:endParaRPr lang="en-GB"/>
          </a:p>
        </p:txBody>
      </p:sp>
    </p:spTree>
    <p:extLst>
      <p:ext uri="{BB962C8B-B14F-4D97-AF65-F5344CB8AC3E}">
        <p14:creationId xmlns:p14="http://schemas.microsoft.com/office/powerpoint/2010/main" val="4262195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is one crucial step in transparent networks planning once they require wavelength</a:t>
            </a:r>
          </a:p>
          <a:p>
            <a:r>
              <a:rPr lang="en-US" sz="1200" b="0" i="0" u="none" strike="noStrike" kern="1200" baseline="0" dirty="0">
                <a:solidFill>
                  <a:schemeClr val="tx1"/>
                </a:solidFill>
                <a:latin typeface="+mn-lt"/>
                <a:ea typeface="+mn-ea"/>
                <a:cs typeface="+mn-cs"/>
              </a:rPr>
              <a:t>continuity in all nodes from source to the destination, meaning that signals entering a source</a:t>
            </a:r>
          </a:p>
          <a:p>
            <a:r>
              <a:rPr lang="en-US" sz="1200" b="0" i="0" u="none" strike="noStrike" kern="1200" baseline="0" dirty="0">
                <a:solidFill>
                  <a:schemeClr val="tx1"/>
                </a:solidFill>
                <a:latin typeface="+mn-lt"/>
                <a:ea typeface="+mn-ea"/>
                <a:cs typeface="+mn-cs"/>
              </a:rPr>
              <a:t>node are kept in the optical domain at every intermediate nodes of the path until reaching its</a:t>
            </a:r>
          </a:p>
          <a:p>
            <a:r>
              <a:rPr lang="en-GB" sz="1200" b="0" i="0" u="none" strike="noStrike" kern="1200" baseline="0" dirty="0">
                <a:solidFill>
                  <a:schemeClr val="tx1"/>
                </a:solidFill>
                <a:latin typeface="+mn-lt"/>
                <a:ea typeface="+mn-ea"/>
                <a:cs typeface="+mn-cs"/>
              </a:rPr>
              <a:t>destination</a:t>
            </a:r>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19</a:t>
            </a:fld>
            <a:endParaRPr lang="en-GB"/>
          </a:p>
        </p:txBody>
      </p:sp>
    </p:spTree>
    <p:extLst>
      <p:ext uri="{BB962C8B-B14F-4D97-AF65-F5344CB8AC3E}">
        <p14:creationId xmlns:p14="http://schemas.microsoft.com/office/powerpoint/2010/main" val="2488582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De modo a </a:t>
            </a:r>
            <a:r>
              <a:rPr lang="en-GB" dirty="0" err="1"/>
              <a:t>podermos</a:t>
            </a:r>
            <a:r>
              <a:rPr lang="en-GB" dirty="0"/>
              <a:t> </a:t>
            </a:r>
            <a:r>
              <a:rPr lang="en-GB" dirty="0" err="1"/>
              <a:t>testar</a:t>
            </a:r>
            <a:r>
              <a:rPr lang="en-GB" dirty="0"/>
              <a:t> as </a:t>
            </a:r>
            <a:r>
              <a:rPr lang="en-GB" dirty="0" err="1"/>
              <a:t>heuristicas</a:t>
            </a:r>
            <a:r>
              <a:rPr lang="en-GB" dirty="0"/>
              <a:t> </a:t>
            </a:r>
            <a:r>
              <a:rPr lang="en-GB" dirty="0" err="1"/>
              <a:t>desenvolvidas</a:t>
            </a:r>
            <a:r>
              <a:rPr lang="en-GB" dirty="0"/>
              <a:t> </a:t>
            </a:r>
            <a:r>
              <a:rPr lang="en-GB" dirty="0" err="1"/>
              <a:t>foram</a:t>
            </a:r>
            <a:r>
              <a:rPr lang="en-GB" dirty="0"/>
              <a:t> </a:t>
            </a:r>
            <a:r>
              <a:rPr lang="en-GB" dirty="0" err="1"/>
              <a:t>desenhados</a:t>
            </a:r>
            <a:r>
              <a:rPr lang="en-GB" dirty="0"/>
              <a:t> 3 </a:t>
            </a:r>
            <a:r>
              <a:rPr lang="en-GB" dirty="0" err="1"/>
              <a:t>diferentes</a:t>
            </a:r>
            <a:r>
              <a:rPr lang="en-GB" dirty="0"/>
              <a:t> </a:t>
            </a:r>
            <a:r>
              <a:rPr lang="en-GB" dirty="0" err="1"/>
              <a:t>cenários</a:t>
            </a:r>
            <a:r>
              <a:rPr lang="en-GB" dirty="0"/>
              <a:t> de </a:t>
            </a:r>
            <a:r>
              <a:rPr lang="en-GB" dirty="0" err="1"/>
              <a:t>tráfego</a:t>
            </a:r>
            <a:r>
              <a:rPr lang="en-GB" dirty="0"/>
              <a:t> para a rede de </a:t>
            </a:r>
            <a:r>
              <a:rPr lang="en-GB" dirty="0" err="1"/>
              <a:t>referência</a:t>
            </a:r>
            <a:r>
              <a:rPr lang="en-GB" dirty="0"/>
              <a:t>. </a:t>
            </a:r>
            <a:r>
              <a:rPr lang="en-GB" dirty="0" err="1"/>
              <a:t>Após</a:t>
            </a:r>
            <a:r>
              <a:rPr lang="en-GB" dirty="0"/>
              <a:t> a </a:t>
            </a:r>
            <a:r>
              <a:rPr lang="en-GB" dirty="0" err="1"/>
              <a:t>validação</a:t>
            </a:r>
            <a:r>
              <a:rPr lang="en-GB" dirty="0"/>
              <a:t> das </a:t>
            </a:r>
            <a:r>
              <a:rPr lang="en-GB" dirty="0" err="1"/>
              <a:t>heuristicas</a:t>
            </a:r>
            <a:r>
              <a:rPr lang="en-GB" dirty="0"/>
              <a:t> com </a:t>
            </a:r>
            <a:r>
              <a:rPr lang="en-GB" dirty="0" err="1"/>
              <a:t>os</a:t>
            </a:r>
            <a:r>
              <a:rPr lang="en-GB" dirty="0"/>
              <a:t> </a:t>
            </a:r>
            <a:r>
              <a:rPr lang="en-GB" dirty="0" err="1"/>
              <a:t>resultados</a:t>
            </a:r>
            <a:r>
              <a:rPr lang="en-GB" dirty="0"/>
              <a:t> </a:t>
            </a:r>
            <a:r>
              <a:rPr lang="en-GB" dirty="0" err="1"/>
              <a:t>obtidos</a:t>
            </a:r>
            <a:r>
              <a:rPr lang="en-GB" dirty="0"/>
              <a:t> para a rede de </a:t>
            </a:r>
            <a:r>
              <a:rPr lang="en-GB" dirty="0" err="1"/>
              <a:t>referência</a:t>
            </a:r>
            <a:r>
              <a:rPr lang="en-GB" dirty="0"/>
              <a:t>, </a:t>
            </a:r>
            <a:r>
              <a:rPr lang="en-GB" dirty="0" err="1"/>
              <a:t>uma</a:t>
            </a:r>
            <a:r>
              <a:rPr lang="en-GB" dirty="0"/>
              <a:t> rede </a:t>
            </a:r>
            <a:r>
              <a:rPr lang="en-GB" dirty="0" err="1"/>
              <a:t>muito</a:t>
            </a:r>
            <a:r>
              <a:rPr lang="en-GB" dirty="0"/>
              <a:t> simples, </a:t>
            </a:r>
            <a:r>
              <a:rPr lang="en-GB" dirty="0" err="1"/>
              <a:t>os</a:t>
            </a:r>
            <a:r>
              <a:rPr lang="en-GB" dirty="0"/>
              <a:t> </a:t>
            </a:r>
            <a:r>
              <a:rPr lang="en-GB" dirty="0" err="1"/>
              <a:t>vários</a:t>
            </a:r>
            <a:r>
              <a:rPr lang="en-GB" dirty="0"/>
              <a:t> </a:t>
            </a:r>
            <a:r>
              <a:rPr lang="en-GB" dirty="0" err="1"/>
              <a:t>modelos</a:t>
            </a:r>
            <a:r>
              <a:rPr lang="en-GB" dirty="0"/>
              <a:t> </a:t>
            </a:r>
            <a:r>
              <a:rPr lang="en-GB" dirty="0" err="1"/>
              <a:t>foram</a:t>
            </a:r>
            <a:r>
              <a:rPr lang="en-GB" dirty="0"/>
              <a:t> </a:t>
            </a:r>
            <a:r>
              <a:rPr lang="en-GB" dirty="0" err="1"/>
              <a:t>aplicados</a:t>
            </a:r>
            <a:r>
              <a:rPr lang="en-GB" dirty="0"/>
              <a:t> a </a:t>
            </a:r>
            <a:r>
              <a:rPr lang="en-GB" dirty="0" err="1"/>
              <a:t>uma</a:t>
            </a:r>
            <a:r>
              <a:rPr lang="en-GB" dirty="0"/>
              <a:t> rede real, </a:t>
            </a:r>
            <a:r>
              <a:rPr lang="en-GB" dirty="0" err="1"/>
              <a:t>mais</a:t>
            </a:r>
            <a:r>
              <a:rPr lang="en-GB" dirty="0"/>
              <a:t> </a:t>
            </a:r>
            <a:r>
              <a:rPr lang="en-GB" dirty="0" err="1"/>
              <a:t>complexa</a:t>
            </a:r>
            <a:r>
              <a:rPr lang="en-GB" dirty="0"/>
              <a:t>, de </a:t>
            </a:r>
            <a:r>
              <a:rPr lang="en-GB" dirty="0" err="1"/>
              <a:t>maneira</a:t>
            </a:r>
            <a:r>
              <a:rPr lang="en-GB" dirty="0"/>
              <a:t> a </a:t>
            </a:r>
            <a:r>
              <a:rPr lang="en-GB" dirty="0" err="1"/>
              <a:t>poder</a:t>
            </a:r>
            <a:r>
              <a:rPr lang="en-GB" dirty="0"/>
              <a:t> </a:t>
            </a:r>
            <a:r>
              <a:rPr lang="en-GB" dirty="0" err="1"/>
              <a:t>perceber</a:t>
            </a:r>
            <a:r>
              <a:rPr lang="en-GB" dirty="0"/>
              <a:t> </a:t>
            </a:r>
            <a:r>
              <a:rPr lang="en-GB" dirty="0" err="1"/>
              <a:t>quais</a:t>
            </a:r>
            <a:r>
              <a:rPr lang="en-GB" dirty="0"/>
              <a:t> as </a:t>
            </a:r>
            <a:r>
              <a:rPr lang="en-GB" dirty="0" err="1"/>
              <a:t>vantagens</a:t>
            </a:r>
            <a:r>
              <a:rPr lang="en-GB" dirty="0"/>
              <a:t> que </a:t>
            </a:r>
            <a:r>
              <a:rPr lang="en-GB" dirty="0" err="1"/>
              <a:t>estes</a:t>
            </a:r>
            <a:r>
              <a:rPr lang="en-GB" dirty="0"/>
              <a:t> </a:t>
            </a:r>
            <a:r>
              <a:rPr lang="en-GB" dirty="0" err="1"/>
              <a:t>algoritmos</a:t>
            </a:r>
            <a:r>
              <a:rPr lang="en-GB" dirty="0"/>
              <a:t> </a:t>
            </a:r>
            <a:r>
              <a:rPr lang="en-GB" dirty="0" err="1"/>
              <a:t>poderam</a:t>
            </a:r>
            <a:r>
              <a:rPr lang="en-GB" dirty="0"/>
              <a:t> </a:t>
            </a:r>
            <a:r>
              <a:rPr lang="en-GB" dirty="0" err="1"/>
              <a:t>trazer</a:t>
            </a:r>
            <a:r>
              <a:rPr lang="en-GB" dirty="0"/>
              <a:t> </a:t>
            </a:r>
            <a:r>
              <a:rPr lang="en-GB" dirty="0" err="1"/>
              <a:t>na</a:t>
            </a:r>
            <a:r>
              <a:rPr lang="en-GB" dirty="0"/>
              <a:t> </a:t>
            </a:r>
            <a:r>
              <a:rPr lang="en-GB" dirty="0" err="1"/>
              <a:t>análise</a:t>
            </a:r>
            <a:r>
              <a:rPr lang="en-GB" dirty="0"/>
              <a:t> de </a:t>
            </a:r>
            <a:r>
              <a:rPr lang="en-GB" dirty="0" err="1"/>
              <a:t>situações</a:t>
            </a:r>
            <a:r>
              <a:rPr lang="en-GB" dirty="0"/>
              <a:t> </a:t>
            </a:r>
            <a:r>
              <a:rPr lang="en-GB" dirty="0" err="1"/>
              <a:t>mais</a:t>
            </a:r>
            <a:r>
              <a:rPr lang="en-GB" dirty="0"/>
              <a:t> </a:t>
            </a:r>
            <a:r>
              <a:rPr lang="en-GB" dirty="0" err="1"/>
              <a:t>reais</a:t>
            </a:r>
            <a:r>
              <a:rPr lang="en-GB" dirty="0"/>
              <a:t> e </a:t>
            </a:r>
            <a:r>
              <a:rPr lang="en-GB" dirty="0" err="1"/>
              <a:t>complexas</a:t>
            </a:r>
            <a:r>
              <a:rPr lang="en-GB" dirty="0"/>
              <a:t>.</a:t>
            </a:r>
          </a:p>
          <a:p>
            <a:endParaRPr lang="en-GB" dirty="0"/>
          </a:p>
          <a:p>
            <a:r>
              <a:rPr lang="en-US" dirty="0"/>
              <a:t>Uma ODU é a </a:t>
            </a:r>
            <a:r>
              <a:rPr lang="en-US" dirty="0" err="1"/>
              <a:t>unidade</a:t>
            </a:r>
            <a:r>
              <a:rPr lang="en-US" dirty="0"/>
              <a:t> </a:t>
            </a:r>
            <a:r>
              <a:rPr lang="en-US" dirty="0" err="1"/>
              <a:t>básica</a:t>
            </a:r>
            <a:r>
              <a:rPr lang="en-US" dirty="0"/>
              <a:t> de </a:t>
            </a:r>
            <a:r>
              <a:rPr lang="en-US" dirty="0" err="1"/>
              <a:t>transporte</a:t>
            </a:r>
            <a:r>
              <a:rPr lang="en-US" dirty="0"/>
              <a:t> que </a:t>
            </a:r>
            <a:r>
              <a:rPr lang="en-US" dirty="0" err="1"/>
              <a:t>pode</a:t>
            </a:r>
            <a:r>
              <a:rPr lang="en-US" dirty="0"/>
              <a:t> </a:t>
            </a:r>
            <a:r>
              <a:rPr lang="en-US" dirty="0" err="1"/>
              <a:t>sofrer</a:t>
            </a:r>
            <a:r>
              <a:rPr lang="en-US" dirty="0"/>
              <a:t> grooming e switching a </a:t>
            </a:r>
            <a:r>
              <a:rPr lang="en-US" dirty="0" err="1"/>
              <a:t>nivel</a:t>
            </a:r>
            <a:r>
              <a:rPr lang="en-US" dirty="0"/>
              <a:t> </a:t>
            </a:r>
            <a:r>
              <a:rPr lang="en-US" dirty="0" err="1"/>
              <a:t>electronico</a:t>
            </a:r>
            <a:r>
              <a:rPr lang="en-US" dirty="0"/>
              <a:t> dentro de </a:t>
            </a:r>
            <a:r>
              <a:rPr lang="en-US" dirty="0" err="1"/>
              <a:t>uma</a:t>
            </a:r>
            <a:r>
              <a:rPr lang="en-US" dirty="0"/>
              <a:t> rede OTN.</a:t>
            </a:r>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20</a:t>
            </a:fld>
            <a:endParaRPr lang="en-GB"/>
          </a:p>
        </p:txBody>
      </p:sp>
    </p:spTree>
    <p:extLst>
      <p:ext uri="{BB962C8B-B14F-4D97-AF65-F5344CB8AC3E}">
        <p14:creationId xmlns:p14="http://schemas.microsoft.com/office/powerpoint/2010/main" val="12097105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Tal </a:t>
            </a:r>
            <a:r>
              <a:rPr lang="en-GB" dirty="0" err="1"/>
              <a:t>como</a:t>
            </a:r>
            <a:r>
              <a:rPr lang="en-GB" dirty="0"/>
              <a:t> </a:t>
            </a:r>
            <a:r>
              <a:rPr lang="en-GB" dirty="0" err="1"/>
              <a:t>esperado</a:t>
            </a:r>
            <a:r>
              <a:rPr lang="en-GB" dirty="0"/>
              <a:t> </a:t>
            </a:r>
            <a:r>
              <a:rPr lang="en-GB" dirty="0" err="1"/>
              <a:t>os</a:t>
            </a:r>
            <a:r>
              <a:rPr lang="en-GB" dirty="0"/>
              <a:t> </a:t>
            </a:r>
            <a:r>
              <a:rPr lang="en-GB" dirty="0" err="1"/>
              <a:t>valores</a:t>
            </a:r>
            <a:r>
              <a:rPr lang="en-GB" dirty="0"/>
              <a:t> de CAPEX </a:t>
            </a:r>
            <a:r>
              <a:rPr lang="en-GB" dirty="0" err="1"/>
              <a:t>obtidos</a:t>
            </a:r>
            <a:r>
              <a:rPr lang="en-GB" dirty="0"/>
              <a:t> </a:t>
            </a:r>
            <a:r>
              <a:rPr lang="en-GB" dirty="0" err="1"/>
              <a:t>pelas</a:t>
            </a:r>
            <a:r>
              <a:rPr lang="en-GB" dirty="0"/>
              <a:t> </a:t>
            </a:r>
            <a:r>
              <a:rPr lang="en-GB" dirty="0" err="1"/>
              <a:t>heuristicas</a:t>
            </a:r>
            <a:r>
              <a:rPr lang="en-GB" dirty="0"/>
              <a:t> </a:t>
            </a:r>
            <a:r>
              <a:rPr lang="en-GB" dirty="0" err="1"/>
              <a:t>foram</a:t>
            </a:r>
            <a:r>
              <a:rPr lang="en-GB" dirty="0"/>
              <a:t> </a:t>
            </a:r>
            <a:r>
              <a:rPr lang="en-GB" dirty="0" err="1"/>
              <a:t>ligeiramente</a:t>
            </a:r>
            <a:r>
              <a:rPr lang="en-GB" dirty="0"/>
              <a:t> </a:t>
            </a:r>
            <a:r>
              <a:rPr lang="en-GB" dirty="0" err="1"/>
              <a:t>piores</a:t>
            </a:r>
            <a:r>
              <a:rPr lang="en-GB" dirty="0"/>
              <a:t> </a:t>
            </a:r>
            <a:r>
              <a:rPr lang="en-GB" dirty="0" err="1"/>
              <a:t>comparando</a:t>
            </a:r>
            <a:r>
              <a:rPr lang="en-GB" dirty="0"/>
              <a:t> com </a:t>
            </a:r>
            <a:r>
              <a:rPr lang="en-GB" dirty="0" err="1"/>
              <a:t>os</a:t>
            </a:r>
            <a:r>
              <a:rPr lang="en-GB" dirty="0"/>
              <a:t> ILPs, para as </a:t>
            </a:r>
            <a:r>
              <a:rPr lang="en-GB" dirty="0" err="1"/>
              <a:t>situções</a:t>
            </a:r>
            <a:r>
              <a:rPr lang="en-GB" dirty="0"/>
              <a:t> </a:t>
            </a:r>
            <a:r>
              <a:rPr lang="en-GB" dirty="0" err="1"/>
              <a:t>mais</a:t>
            </a:r>
            <a:r>
              <a:rPr lang="en-GB" dirty="0"/>
              <a:t> </a:t>
            </a:r>
            <a:r>
              <a:rPr lang="en-GB" dirty="0" err="1"/>
              <a:t>complexas</a:t>
            </a:r>
            <a:r>
              <a:rPr lang="en-GB" dirty="0"/>
              <a:t> de </a:t>
            </a:r>
            <a:r>
              <a:rPr lang="en-GB" dirty="0" err="1"/>
              <a:t>médio</a:t>
            </a:r>
            <a:r>
              <a:rPr lang="en-GB" dirty="0"/>
              <a:t> e alto </a:t>
            </a:r>
            <a:r>
              <a:rPr lang="en-GB" dirty="0" err="1"/>
              <a:t>tráfego</a:t>
            </a:r>
            <a:r>
              <a:rPr lang="en-GB" dirty="0"/>
              <a:t> </a:t>
            </a:r>
            <a:r>
              <a:rPr lang="en-GB" dirty="0" err="1"/>
              <a:t>mantendo</a:t>
            </a:r>
            <a:r>
              <a:rPr lang="en-GB" dirty="0"/>
              <a:t> se a </a:t>
            </a:r>
            <a:r>
              <a:rPr lang="en-GB" dirty="0" err="1"/>
              <a:t>margem</a:t>
            </a:r>
            <a:r>
              <a:rPr lang="en-GB" dirty="0"/>
              <a:t> de </a:t>
            </a:r>
            <a:r>
              <a:rPr lang="en-GB" dirty="0" err="1"/>
              <a:t>erro</a:t>
            </a:r>
            <a:r>
              <a:rPr lang="en-GB" dirty="0"/>
              <a:t> </a:t>
            </a:r>
            <a:r>
              <a:rPr lang="en-GB" dirty="0" err="1"/>
              <a:t>nos</a:t>
            </a:r>
            <a:r>
              <a:rPr lang="en-GB" dirty="0"/>
              <a:t> 1% e 1,7% </a:t>
            </a:r>
            <a:r>
              <a:rPr lang="en-GB" dirty="0" err="1"/>
              <a:t>respectivamente</a:t>
            </a:r>
            <a:r>
              <a:rPr lang="en-GB" dirty="0"/>
              <a:t>, no </a:t>
            </a:r>
            <a:r>
              <a:rPr lang="en-GB" dirty="0" err="1"/>
              <a:t>entanto</a:t>
            </a:r>
            <a:r>
              <a:rPr lang="en-GB" dirty="0"/>
              <a:t> para a </a:t>
            </a:r>
            <a:r>
              <a:rPr lang="en-GB" dirty="0" err="1"/>
              <a:t>situação</a:t>
            </a:r>
            <a:r>
              <a:rPr lang="en-GB" dirty="0"/>
              <a:t> de </a:t>
            </a:r>
            <a:r>
              <a:rPr lang="en-GB" dirty="0" err="1"/>
              <a:t>baixo</a:t>
            </a:r>
            <a:r>
              <a:rPr lang="en-GB" dirty="0"/>
              <a:t> </a:t>
            </a:r>
            <a:r>
              <a:rPr lang="en-GB" dirty="0" err="1"/>
              <a:t>tráfego</a:t>
            </a:r>
            <a:r>
              <a:rPr lang="en-GB" dirty="0"/>
              <a:t> </a:t>
            </a:r>
            <a:r>
              <a:rPr lang="en-GB" dirty="0" err="1"/>
              <a:t>os</a:t>
            </a:r>
            <a:r>
              <a:rPr lang="en-GB" dirty="0"/>
              <a:t> </a:t>
            </a:r>
            <a:r>
              <a:rPr lang="en-GB" dirty="0" err="1"/>
              <a:t>valores</a:t>
            </a:r>
            <a:r>
              <a:rPr lang="en-GB" dirty="0"/>
              <a:t> </a:t>
            </a:r>
            <a:r>
              <a:rPr lang="en-GB" dirty="0" err="1"/>
              <a:t>obtidos</a:t>
            </a:r>
            <a:r>
              <a:rPr lang="en-GB" dirty="0"/>
              <a:t> </a:t>
            </a:r>
            <a:r>
              <a:rPr lang="en-GB" dirty="0" err="1"/>
              <a:t>foram</a:t>
            </a:r>
            <a:r>
              <a:rPr lang="en-GB" dirty="0"/>
              <a:t> </a:t>
            </a:r>
            <a:r>
              <a:rPr lang="en-GB" dirty="0" err="1"/>
              <a:t>idênticos</a:t>
            </a:r>
            <a:r>
              <a:rPr lang="en-GB" dirty="0"/>
              <a:t>. </a:t>
            </a:r>
            <a:r>
              <a:rPr lang="en-GB" dirty="0" err="1"/>
              <a:t>Outra</a:t>
            </a:r>
            <a:r>
              <a:rPr lang="en-GB" dirty="0"/>
              <a:t> </a:t>
            </a:r>
            <a:r>
              <a:rPr lang="en-GB" dirty="0" err="1"/>
              <a:t>coisa</a:t>
            </a:r>
            <a:r>
              <a:rPr lang="en-GB" dirty="0"/>
              <a:t> </a:t>
            </a:r>
            <a:r>
              <a:rPr lang="en-GB" dirty="0" err="1"/>
              <a:t>não</a:t>
            </a:r>
            <a:r>
              <a:rPr lang="en-GB" dirty="0"/>
              <a:t> </a:t>
            </a:r>
            <a:r>
              <a:rPr lang="en-GB" dirty="0" err="1"/>
              <a:t>poderia</a:t>
            </a:r>
            <a:r>
              <a:rPr lang="en-GB" dirty="0"/>
              <a:t> ser </a:t>
            </a:r>
            <a:r>
              <a:rPr lang="en-GB" dirty="0" err="1"/>
              <a:t>esperada</a:t>
            </a:r>
            <a:r>
              <a:rPr lang="en-GB" dirty="0"/>
              <a:t> </a:t>
            </a:r>
            <a:r>
              <a:rPr lang="en-GB" dirty="0" err="1"/>
              <a:t>uma</a:t>
            </a:r>
            <a:r>
              <a:rPr lang="en-GB" dirty="0"/>
              <a:t> </a:t>
            </a:r>
            <a:r>
              <a:rPr lang="en-GB" dirty="0" err="1"/>
              <a:t>vez</a:t>
            </a:r>
            <a:r>
              <a:rPr lang="en-GB" dirty="0"/>
              <a:t> que o </a:t>
            </a:r>
            <a:r>
              <a:rPr lang="en-GB" dirty="0" err="1"/>
              <a:t>propósito</a:t>
            </a:r>
            <a:r>
              <a:rPr lang="en-GB" dirty="0"/>
              <a:t> das </a:t>
            </a:r>
            <a:r>
              <a:rPr lang="en-GB" dirty="0" err="1"/>
              <a:t>heurísticas</a:t>
            </a:r>
            <a:r>
              <a:rPr lang="en-GB" dirty="0"/>
              <a:t> é o de </a:t>
            </a:r>
            <a:r>
              <a:rPr lang="en-GB" dirty="0" err="1"/>
              <a:t>descobrir</a:t>
            </a:r>
            <a:r>
              <a:rPr lang="en-GB" dirty="0"/>
              <a:t> a </a:t>
            </a:r>
            <a:r>
              <a:rPr lang="en-GB" dirty="0" err="1"/>
              <a:t>solução</a:t>
            </a:r>
            <a:r>
              <a:rPr lang="en-GB" dirty="0"/>
              <a:t> </a:t>
            </a:r>
            <a:r>
              <a:rPr lang="en-GB" dirty="0" err="1"/>
              <a:t>ótima</a:t>
            </a:r>
            <a:r>
              <a:rPr lang="en-GB" dirty="0"/>
              <a:t> para um </a:t>
            </a:r>
            <a:r>
              <a:rPr lang="en-GB" dirty="0" err="1"/>
              <a:t>problema</a:t>
            </a:r>
            <a:r>
              <a:rPr lang="en-GB" dirty="0"/>
              <a:t> dentro do conjunto de </a:t>
            </a:r>
            <a:r>
              <a:rPr lang="en-GB" dirty="0" err="1"/>
              <a:t>possíveis</a:t>
            </a:r>
            <a:r>
              <a:rPr lang="en-GB" dirty="0"/>
              <a:t> </a:t>
            </a:r>
            <a:r>
              <a:rPr lang="en-GB" dirty="0" err="1"/>
              <a:t>soluções</a:t>
            </a:r>
            <a:r>
              <a:rPr lang="en-GB" dirty="0"/>
              <a:t>. No </a:t>
            </a:r>
            <a:r>
              <a:rPr lang="en-GB" dirty="0" err="1"/>
              <a:t>entanto</a:t>
            </a:r>
            <a:r>
              <a:rPr lang="en-GB" dirty="0"/>
              <a:t> </a:t>
            </a:r>
            <a:r>
              <a:rPr lang="en-GB" dirty="0" err="1"/>
              <a:t>essa</a:t>
            </a:r>
            <a:r>
              <a:rPr lang="en-GB" dirty="0"/>
              <a:t> </a:t>
            </a:r>
            <a:r>
              <a:rPr lang="en-GB" dirty="0" err="1"/>
              <a:t>solução</a:t>
            </a:r>
            <a:r>
              <a:rPr lang="en-GB" dirty="0"/>
              <a:t> </a:t>
            </a:r>
            <a:r>
              <a:rPr lang="en-GB" dirty="0" err="1"/>
              <a:t>pode</a:t>
            </a:r>
            <a:r>
              <a:rPr lang="en-GB" dirty="0"/>
              <a:t> </a:t>
            </a:r>
            <a:r>
              <a:rPr lang="en-GB" dirty="0" err="1"/>
              <a:t>não</a:t>
            </a:r>
            <a:r>
              <a:rPr lang="en-GB" dirty="0"/>
              <a:t> ser a </a:t>
            </a:r>
            <a:r>
              <a:rPr lang="en-GB" dirty="0" err="1"/>
              <a:t>melhor</a:t>
            </a:r>
            <a:r>
              <a:rPr lang="en-GB" dirty="0"/>
              <a:t>, </a:t>
            </a:r>
            <a:r>
              <a:rPr lang="en-GB" dirty="0" err="1"/>
              <a:t>devido</a:t>
            </a:r>
            <a:r>
              <a:rPr lang="en-GB" dirty="0"/>
              <a:t> à </a:t>
            </a:r>
            <a:r>
              <a:rPr lang="en-GB" dirty="0" err="1"/>
              <a:t>limitação</a:t>
            </a:r>
            <a:r>
              <a:rPr lang="en-GB" dirty="0"/>
              <a:t> </a:t>
            </a:r>
            <a:r>
              <a:rPr lang="en-GB" dirty="0" err="1"/>
              <a:t>destes</a:t>
            </a:r>
            <a:r>
              <a:rPr lang="en-GB" dirty="0"/>
              <a:t> </a:t>
            </a:r>
            <a:r>
              <a:rPr lang="en-GB" dirty="0" err="1"/>
              <a:t>algoritmos</a:t>
            </a:r>
            <a:r>
              <a:rPr lang="en-GB" dirty="0"/>
              <a:t>, </a:t>
            </a:r>
            <a:r>
              <a:rPr lang="en-GB" dirty="0" err="1"/>
              <a:t>posto</a:t>
            </a:r>
            <a:r>
              <a:rPr lang="en-GB" dirty="0"/>
              <a:t> </a:t>
            </a:r>
            <a:r>
              <a:rPr lang="en-GB" dirty="0" err="1"/>
              <a:t>isto</a:t>
            </a:r>
            <a:r>
              <a:rPr lang="en-GB" dirty="0"/>
              <a:t> </a:t>
            </a:r>
            <a:r>
              <a:rPr lang="en-GB" dirty="0" err="1"/>
              <a:t>só</a:t>
            </a:r>
            <a:r>
              <a:rPr lang="en-GB" dirty="0"/>
              <a:t> </a:t>
            </a:r>
            <a:r>
              <a:rPr lang="en-GB" dirty="0" err="1"/>
              <a:t>podemos</a:t>
            </a:r>
            <a:r>
              <a:rPr lang="en-GB" dirty="0"/>
              <a:t> </a:t>
            </a:r>
            <a:r>
              <a:rPr lang="en-GB" dirty="0" err="1"/>
              <a:t>confirmar</a:t>
            </a:r>
            <a:r>
              <a:rPr lang="en-GB" dirty="0"/>
              <a:t> que o </a:t>
            </a:r>
            <a:r>
              <a:rPr lang="en-GB" dirty="0" err="1"/>
              <a:t>resultado</a:t>
            </a:r>
            <a:r>
              <a:rPr lang="en-GB" dirty="0"/>
              <a:t> é </a:t>
            </a:r>
            <a:r>
              <a:rPr lang="en-GB" dirty="0" err="1"/>
              <a:t>ótimo</a:t>
            </a:r>
            <a:r>
              <a:rPr lang="en-GB" dirty="0"/>
              <a:t> </a:t>
            </a:r>
            <a:r>
              <a:rPr lang="en-GB" dirty="0" err="1"/>
              <a:t>após</a:t>
            </a:r>
            <a:r>
              <a:rPr lang="en-GB" dirty="0"/>
              <a:t> </a:t>
            </a:r>
            <a:r>
              <a:rPr lang="en-GB" dirty="0" err="1"/>
              <a:t>compará</a:t>
            </a:r>
            <a:r>
              <a:rPr lang="en-GB" dirty="0"/>
              <a:t> lo com </a:t>
            </a:r>
            <a:r>
              <a:rPr lang="en-GB" dirty="0" err="1"/>
              <a:t>os</a:t>
            </a:r>
            <a:r>
              <a:rPr lang="en-GB" dirty="0"/>
              <a:t> </a:t>
            </a:r>
            <a:r>
              <a:rPr lang="en-GB" dirty="0" err="1"/>
              <a:t>resultos</a:t>
            </a:r>
            <a:r>
              <a:rPr lang="en-GB" dirty="0"/>
              <a:t> dados </a:t>
            </a:r>
            <a:r>
              <a:rPr lang="en-GB" dirty="0" err="1"/>
              <a:t>pelo</a:t>
            </a:r>
            <a:r>
              <a:rPr lang="en-GB" dirty="0"/>
              <a:t> </a:t>
            </a:r>
            <a:r>
              <a:rPr lang="en-GB" dirty="0" err="1"/>
              <a:t>modelo</a:t>
            </a:r>
            <a:r>
              <a:rPr lang="en-GB" dirty="0"/>
              <a:t> ILP. </a:t>
            </a:r>
            <a:r>
              <a:rPr lang="en-GB" dirty="0" err="1"/>
              <a:t>Relativamente</a:t>
            </a:r>
            <a:r>
              <a:rPr lang="en-GB" dirty="0"/>
              <a:t> </a:t>
            </a:r>
            <a:r>
              <a:rPr lang="en-GB" dirty="0" err="1"/>
              <a:t>aos</a:t>
            </a:r>
            <a:r>
              <a:rPr lang="en-GB" dirty="0"/>
              <a:t> </a:t>
            </a:r>
            <a:r>
              <a:rPr lang="en-GB" dirty="0" err="1"/>
              <a:t>resultados</a:t>
            </a:r>
            <a:r>
              <a:rPr lang="en-GB" dirty="0"/>
              <a:t> dados </a:t>
            </a:r>
            <a:r>
              <a:rPr lang="en-GB" dirty="0" err="1"/>
              <a:t>pelo</a:t>
            </a:r>
            <a:r>
              <a:rPr lang="en-GB" dirty="0"/>
              <a:t> </a:t>
            </a:r>
            <a:r>
              <a:rPr lang="en-GB" dirty="0" err="1"/>
              <a:t>modelo</a:t>
            </a:r>
            <a:r>
              <a:rPr lang="en-GB" dirty="0"/>
              <a:t>  </a:t>
            </a:r>
            <a:r>
              <a:rPr lang="en-GB" dirty="0" err="1"/>
              <a:t>analitico</a:t>
            </a:r>
            <a:r>
              <a:rPr lang="en-GB" dirty="0"/>
              <a:t>, </a:t>
            </a:r>
            <a:r>
              <a:rPr lang="en-GB" dirty="0" err="1"/>
              <a:t>foram</a:t>
            </a:r>
            <a:r>
              <a:rPr lang="en-GB" dirty="0"/>
              <a:t> </a:t>
            </a:r>
            <a:r>
              <a:rPr lang="en-GB" dirty="0" err="1"/>
              <a:t>verificadas</a:t>
            </a:r>
            <a:r>
              <a:rPr lang="en-GB" dirty="0"/>
              <a:t> </a:t>
            </a:r>
            <a:r>
              <a:rPr lang="en-GB" dirty="0" err="1"/>
              <a:t>elevadas</a:t>
            </a:r>
            <a:r>
              <a:rPr lang="en-GB" dirty="0"/>
              <a:t> </a:t>
            </a:r>
            <a:r>
              <a:rPr lang="en-GB" dirty="0" err="1"/>
              <a:t>variações</a:t>
            </a:r>
            <a:r>
              <a:rPr lang="en-GB" dirty="0"/>
              <a:t> tanto para </a:t>
            </a:r>
            <a:r>
              <a:rPr lang="en-GB" dirty="0" err="1"/>
              <a:t>baixo</a:t>
            </a:r>
            <a:r>
              <a:rPr lang="en-GB" dirty="0"/>
              <a:t> </a:t>
            </a:r>
            <a:r>
              <a:rPr lang="en-GB" dirty="0" err="1"/>
              <a:t>como</a:t>
            </a:r>
            <a:r>
              <a:rPr lang="en-GB" dirty="0"/>
              <a:t> para </a:t>
            </a:r>
            <a:r>
              <a:rPr lang="en-GB" dirty="0" err="1"/>
              <a:t>cima</a:t>
            </a:r>
            <a:r>
              <a:rPr lang="en-GB" dirty="0"/>
              <a:t> </a:t>
            </a:r>
            <a:r>
              <a:rPr lang="en-GB" dirty="0" err="1"/>
              <a:t>em</a:t>
            </a:r>
            <a:r>
              <a:rPr lang="en-GB" dirty="0"/>
              <a:t> </a:t>
            </a:r>
            <a:r>
              <a:rPr lang="en-GB" dirty="0" err="1"/>
              <a:t>relação</a:t>
            </a:r>
            <a:r>
              <a:rPr lang="en-GB" dirty="0"/>
              <a:t> </a:t>
            </a:r>
            <a:r>
              <a:rPr lang="en-GB" dirty="0" err="1"/>
              <a:t>às</a:t>
            </a:r>
            <a:r>
              <a:rPr lang="en-GB" dirty="0"/>
              <a:t> </a:t>
            </a:r>
            <a:r>
              <a:rPr lang="en-GB" dirty="0" err="1"/>
              <a:t>soluções</a:t>
            </a:r>
            <a:r>
              <a:rPr lang="en-GB" dirty="0"/>
              <a:t> </a:t>
            </a:r>
            <a:r>
              <a:rPr lang="en-GB" dirty="0" err="1"/>
              <a:t>supostamente</a:t>
            </a:r>
            <a:r>
              <a:rPr lang="en-GB" dirty="0"/>
              <a:t> </a:t>
            </a:r>
            <a:r>
              <a:rPr lang="en-GB" dirty="0" err="1"/>
              <a:t>ótimas</a:t>
            </a:r>
            <a:r>
              <a:rPr lang="en-GB" dirty="0"/>
              <a:t>. </a:t>
            </a:r>
            <a:r>
              <a:rPr lang="en-GB" dirty="0" err="1"/>
              <a:t>Isto</a:t>
            </a:r>
            <a:r>
              <a:rPr lang="en-GB" dirty="0"/>
              <a:t> </a:t>
            </a:r>
            <a:r>
              <a:rPr lang="en-GB" dirty="0" err="1"/>
              <a:t>acontece</a:t>
            </a:r>
            <a:r>
              <a:rPr lang="en-GB" dirty="0"/>
              <a:t> pois </a:t>
            </a:r>
            <a:r>
              <a:rPr lang="en-GB" dirty="0" err="1"/>
              <a:t>este</a:t>
            </a:r>
            <a:r>
              <a:rPr lang="en-GB" dirty="0"/>
              <a:t> </a:t>
            </a:r>
            <a:r>
              <a:rPr lang="en-GB" dirty="0" err="1"/>
              <a:t>método</a:t>
            </a:r>
            <a:r>
              <a:rPr lang="en-GB" dirty="0"/>
              <a:t> </a:t>
            </a:r>
            <a:r>
              <a:rPr lang="en-GB" dirty="0" err="1"/>
              <a:t>trabalha</a:t>
            </a:r>
            <a:r>
              <a:rPr lang="en-GB" dirty="0"/>
              <a:t> com </a:t>
            </a:r>
            <a:r>
              <a:rPr lang="en-GB" dirty="0" err="1"/>
              <a:t>valores</a:t>
            </a:r>
            <a:r>
              <a:rPr lang="en-GB" dirty="0"/>
              <a:t> </a:t>
            </a:r>
            <a:r>
              <a:rPr lang="en-GB" dirty="0" err="1"/>
              <a:t>médios</a:t>
            </a:r>
            <a:r>
              <a:rPr lang="en-GB" dirty="0"/>
              <a:t> </a:t>
            </a:r>
            <a:r>
              <a:rPr lang="en-GB" dirty="0" err="1"/>
              <a:t>fixos</a:t>
            </a:r>
            <a:r>
              <a:rPr lang="en-GB" dirty="0"/>
              <a:t> </a:t>
            </a:r>
            <a:r>
              <a:rPr lang="en-GB" dirty="0" err="1"/>
              <a:t>neste</a:t>
            </a:r>
            <a:r>
              <a:rPr lang="en-GB" dirty="0"/>
              <a:t> </a:t>
            </a:r>
            <a:r>
              <a:rPr lang="en-GB" dirty="0" err="1"/>
              <a:t>caso</a:t>
            </a:r>
            <a:r>
              <a:rPr lang="en-GB" dirty="0"/>
              <a:t> o </a:t>
            </a:r>
            <a:r>
              <a:rPr lang="en-GB" dirty="0" err="1"/>
              <a:t>coeficiente</a:t>
            </a:r>
            <a:r>
              <a:rPr lang="en-GB" dirty="0"/>
              <a:t> de grooming, </a:t>
            </a:r>
            <a:r>
              <a:rPr lang="en-GB" dirty="0" err="1"/>
              <a:t>ao</a:t>
            </a:r>
            <a:r>
              <a:rPr lang="en-GB" dirty="0"/>
              <a:t> </a:t>
            </a:r>
            <a:r>
              <a:rPr lang="en-GB" dirty="0" err="1"/>
              <a:t>contrário</a:t>
            </a:r>
            <a:r>
              <a:rPr lang="en-GB" dirty="0"/>
              <a:t> do que </a:t>
            </a:r>
            <a:r>
              <a:rPr lang="en-GB" dirty="0" err="1"/>
              <a:t>acontece</a:t>
            </a:r>
            <a:r>
              <a:rPr lang="en-GB" dirty="0"/>
              <a:t> com o </a:t>
            </a:r>
            <a:r>
              <a:rPr lang="en-GB" dirty="0" err="1"/>
              <a:t>modelo</a:t>
            </a:r>
            <a:r>
              <a:rPr lang="en-GB" dirty="0"/>
              <a:t> ILP e heuristic </a:t>
            </a:r>
            <a:r>
              <a:rPr lang="en-GB" dirty="0" err="1"/>
              <a:t>onde</a:t>
            </a:r>
            <a:r>
              <a:rPr lang="en-GB" dirty="0"/>
              <a:t> </a:t>
            </a:r>
            <a:r>
              <a:rPr lang="en-GB" dirty="0" err="1"/>
              <a:t>este</a:t>
            </a:r>
            <a:r>
              <a:rPr lang="en-GB" dirty="0"/>
              <a:t> </a:t>
            </a:r>
            <a:r>
              <a:rPr lang="en-GB" dirty="0" err="1"/>
              <a:t>coeficiente</a:t>
            </a:r>
            <a:r>
              <a:rPr lang="en-GB" dirty="0"/>
              <a:t> </a:t>
            </a:r>
            <a:r>
              <a:rPr lang="en-GB" dirty="0" err="1"/>
              <a:t>varia</a:t>
            </a:r>
            <a:r>
              <a:rPr lang="en-GB" dirty="0"/>
              <a:t> de </a:t>
            </a:r>
            <a:r>
              <a:rPr lang="en-GB" dirty="0" err="1"/>
              <a:t>acordo</a:t>
            </a:r>
            <a:r>
              <a:rPr lang="en-GB" dirty="0"/>
              <a:t> com a </a:t>
            </a:r>
            <a:r>
              <a:rPr lang="en-GB" dirty="0" err="1"/>
              <a:t>quantidade</a:t>
            </a:r>
            <a:r>
              <a:rPr lang="en-GB" dirty="0"/>
              <a:t> de </a:t>
            </a:r>
            <a:r>
              <a:rPr lang="en-GB" dirty="0" err="1"/>
              <a:t>tráfego</a:t>
            </a:r>
            <a:r>
              <a:rPr lang="en-GB" dirty="0"/>
              <a:t> </a:t>
            </a:r>
            <a:r>
              <a:rPr lang="en-GB" dirty="0" err="1"/>
              <a:t>processado</a:t>
            </a:r>
            <a:r>
              <a:rPr lang="en-GB" dirty="0"/>
              <a:t>. No </a:t>
            </a:r>
            <a:r>
              <a:rPr lang="en-GB" dirty="0" err="1"/>
              <a:t>caso</a:t>
            </a:r>
            <a:r>
              <a:rPr lang="en-GB" dirty="0"/>
              <a:t> de </a:t>
            </a:r>
            <a:r>
              <a:rPr lang="en-GB" dirty="0" err="1"/>
              <a:t>baixo</a:t>
            </a:r>
            <a:r>
              <a:rPr lang="en-GB" dirty="0"/>
              <a:t> </a:t>
            </a:r>
            <a:r>
              <a:rPr lang="en-GB" dirty="0" err="1"/>
              <a:t>tráfego</a:t>
            </a:r>
            <a:r>
              <a:rPr lang="en-GB" dirty="0"/>
              <a:t> o </a:t>
            </a:r>
            <a:r>
              <a:rPr lang="en-GB" dirty="0" err="1"/>
              <a:t>enorme</a:t>
            </a:r>
            <a:r>
              <a:rPr lang="en-GB" dirty="0"/>
              <a:t> </a:t>
            </a:r>
            <a:r>
              <a:rPr lang="en-GB" dirty="0" err="1"/>
              <a:t>erro</a:t>
            </a:r>
            <a:r>
              <a:rPr lang="en-GB" dirty="0"/>
              <a:t> </a:t>
            </a:r>
            <a:r>
              <a:rPr lang="en-GB" dirty="0" err="1"/>
              <a:t>relativamento</a:t>
            </a:r>
            <a:r>
              <a:rPr lang="en-GB" dirty="0"/>
              <a:t> à </a:t>
            </a:r>
            <a:r>
              <a:rPr lang="en-GB" dirty="0" err="1"/>
              <a:t>solução</a:t>
            </a:r>
            <a:r>
              <a:rPr lang="en-GB" dirty="0"/>
              <a:t> </a:t>
            </a:r>
            <a:r>
              <a:rPr lang="en-GB" dirty="0" err="1"/>
              <a:t>ótima</a:t>
            </a:r>
            <a:r>
              <a:rPr lang="en-GB" dirty="0"/>
              <a:t> (23,7%) </a:t>
            </a:r>
            <a:r>
              <a:rPr lang="en-GB" dirty="0" err="1"/>
              <a:t>fica</a:t>
            </a:r>
            <a:r>
              <a:rPr lang="en-GB" dirty="0"/>
              <a:t> a </a:t>
            </a:r>
            <a:r>
              <a:rPr lang="en-GB" dirty="0" err="1"/>
              <a:t>dever</a:t>
            </a:r>
            <a:r>
              <a:rPr lang="en-GB" dirty="0"/>
              <a:t> se </a:t>
            </a:r>
            <a:r>
              <a:rPr lang="en-GB" dirty="0" err="1"/>
              <a:t>ao</a:t>
            </a:r>
            <a:r>
              <a:rPr lang="en-GB" dirty="0"/>
              <a:t> facto de o </a:t>
            </a:r>
            <a:r>
              <a:rPr lang="en-GB" dirty="0" err="1"/>
              <a:t>coeficiente</a:t>
            </a:r>
            <a:r>
              <a:rPr lang="en-GB" dirty="0"/>
              <a:t> de grooming </a:t>
            </a:r>
            <a:r>
              <a:rPr lang="en-GB" dirty="0" err="1"/>
              <a:t>assumir</a:t>
            </a:r>
            <a:r>
              <a:rPr lang="en-GB" dirty="0"/>
              <a:t> um </a:t>
            </a:r>
            <a:r>
              <a:rPr lang="en-GB" dirty="0" err="1"/>
              <a:t>valor</a:t>
            </a:r>
            <a:r>
              <a:rPr lang="en-GB" dirty="0"/>
              <a:t> </a:t>
            </a:r>
            <a:r>
              <a:rPr lang="en-GB" dirty="0" err="1"/>
              <a:t>bastante</a:t>
            </a:r>
            <a:r>
              <a:rPr lang="en-GB" dirty="0"/>
              <a:t> </a:t>
            </a:r>
            <a:r>
              <a:rPr lang="en-GB" dirty="0" err="1"/>
              <a:t>mais</a:t>
            </a:r>
            <a:r>
              <a:rPr lang="en-GB" dirty="0"/>
              <a:t> </a:t>
            </a:r>
            <a:r>
              <a:rPr lang="en-GB" dirty="0" err="1"/>
              <a:t>elevado</a:t>
            </a:r>
            <a:r>
              <a:rPr lang="en-GB" dirty="0"/>
              <a:t> para </a:t>
            </a:r>
            <a:r>
              <a:rPr lang="en-GB" dirty="0" err="1"/>
              <a:t>os</a:t>
            </a:r>
            <a:r>
              <a:rPr lang="en-GB" dirty="0"/>
              <a:t> </a:t>
            </a:r>
            <a:r>
              <a:rPr lang="en-GB" dirty="0" err="1"/>
              <a:t>modelos</a:t>
            </a:r>
            <a:r>
              <a:rPr lang="en-GB" dirty="0"/>
              <a:t> ILP e heuristic pela </a:t>
            </a:r>
            <a:r>
              <a:rPr lang="en-GB" dirty="0" err="1"/>
              <a:t>existência</a:t>
            </a:r>
            <a:r>
              <a:rPr lang="en-GB" dirty="0"/>
              <a:t> de </a:t>
            </a:r>
            <a:r>
              <a:rPr lang="en-GB" dirty="0" err="1"/>
              <a:t>pouco</a:t>
            </a:r>
            <a:r>
              <a:rPr lang="en-GB" dirty="0"/>
              <a:t> </a:t>
            </a:r>
            <a:r>
              <a:rPr lang="en-GB" dirty="0" err="1"/>
              <a:t>tráfego</a:t>
            </a:r>
            <a:r>
              <a:rPr lang="en-GB" dirty="0"/>
              <a:t>.</a:t>
            </a:r>
          </a:p>
          <a:p>
            <a:endParaRPr lang="en-GB" dirty="0"/>
          </a:p>
          <a:p>
            <a:r>
              <a:rPr lang="en-GB" dirty="0"/>
              <a:t>Uma </a:t>
            </a:r>
            <a:r>
              <a:rPr lang="en-GB" dirty="0" err="1"/>
              <a:t>vez</a:t>
            </a:r>
            <a:r>
              <a:rPr lang="en-GB" dirty="0"/>
              <a:t> que é </a:t>
            </a:r>
            <a:r>
              <a:rPr lang="en-GB" dirty="0" err="1"/>
              <a:t>prática</a:t>
            </a:r>
            <a:r>
              <a:rPr lang="en-GB" dirty="0"/>
              <a:t> </a:t>
            </a:r>
            <a:r>
              <a:rPr lang="en-GB" dirty="0" err="1"/>
              <a:t>comum</a:t>
            </a:r>
            <a:r>
              <a:rPr lang="en-GB" dirty="0"/>
              <a:t> o </a:t>
            </a:r>
            <a:r>
              <a:rPr lang="en-GB" dirty="0" err="1"/>
              <a:t>uso</a:t>
            </a:r>
            <a:r>
              <a:rPr lang="en-GB" dirty="0"/>
              <a:t> de </a:t>
            </a:r>
            <a:r>
              <a:rPr lang="en-GB" dirty="0" err="1"/>
              <a:t>modelos</a:t>
            </a:r>
            <a:r>
              <a:rPr lang="en-GB" dirty="0"/>
              <a:t> </a:t>
            </a:r>
            <a:r>
              <a:rPr lang="en-GB" dirty="0" err="1"/>
              <a:t>heuristicos</a:t>
            </a:r>
            <a:r>
              <a:rPr lang="en-GB" dirty="0"/>
              <a:t> </a:t>
            </a:r>
            <a:r>
              <a:rPr lang="en-GB" dirty="0" err="1"/>
              <a:t>em</a:t>
            </a:r>
            <a:r>
              <a:rPr lang="en-GB" dirty="0"/>
              <a:t> redes simples para que </a:t>
            </a:r>
            <a:r>
              <a:rPr lang="en-GB" dirty="0" err="1"/>
              <a:t>possam</a:t>
            </a:r>
            <a:r>
              <a:rPr lang="en-GB" dirty="0"/>
              <a:t> ser </a:t>
            </a:r>
            <a:r>
              <a:rPr lang="en-GB" dirty="0" err="1"/>
              <a:t>calibrados</a:t>
            </a:r>
            <a:r>
              <a:rPr lang="en-GB" dirty="0"/>
              <a:t> e </a:t>
            </a:r>
            <a:r>
              <a:rPr lang="en-GB" dirty="0" err="1"/>
              <a:t>tendo</a:t>
            </a:r>
            <a:r>
              <a:rPr lang="en-GB" dirty="0"/>
              <a:t> </a:t>
            </a:r>
            <a:r>
              <a:rPr lang="en-GB" dirty="0" err="1"/>
              <a:t>em</a:t>
            </a:r>
            <a:r>
              <a:rPr lang="en-GB" dirty="0"/>
              <a:t> </a:t>
            </a:r>
            <a:r>
              <a:rPr lang="en-GB" dirty="0" err="1"/>
              <a:t>conta</a:t>
            </a:r>
            <a:r>
              <a:rPr lang="en-GB" dirty="0"/>
              <a:t> </a:t>
            </a:r>
            <a:r>
              <a:rPr lang="en-GB" dirty="0" err="1"/>
              <a:t>os</a:t>
            </a:r>
            <a:r>
              <a:rPr lang="en-GB" dirty="0"/>
              <a:t> </a:t>
            </a:r>
            <a:r>
              <a:rPr lang="en-GB" dirty="0" err="1"/>
              <a:t>resultados</a:t>
            </a:r>
            <a:r>
              <a:rPr lang="en-GB" dirty="0"/>
              <a:t> de CAPEX </a:t>
            </a:r>
            <a:r>
              <a:rPr lang="en-GB" dirty="0" err="1"/>
              <a:t>obtidos</a:t>
            </a:r>
            <a:r>
              <a:rPr lang="en-GB" dirty="0"/>
              <a:t> Podemos considerer que </a:t>
            </a:r>
            <a:r>
              <a:rPr lang="en-GB" dirty="0" err="1"/>
              <a:t>os</a:t>
            </a:r>
            <a:r>
              <a:rPr lang="en-GB" dirty="0"/>
              <a:t> </a:t>
            </a:r>
            <a:r>
              <a:rPr lang="en-GB" dirty="0" err="1"/>
              <a:t>algoritmos</a:t>
            </a:r>
            <a:r>
              <a:rPr lang="en-GB" dirty="0"/>
              <a:t> </a:t>
            </a:r>
            <a:r>
              <a:rPr lang="en-GB" dirty="0" err="1"/>
              <a:t>desenvolvidos</a:t>
            </a:r>
            <a:r>
              <a:rPr lang="en-GB" dirty="0"/>
              <a:t> </a:t>
            </a:r>
            <a:r>
              <a:rPr lang="en-GB" dirty="0" err="1"/>
              <a:t>estão</a:t>
            </a:r>
            <a:r>
              <a:rPr lang="en-GB" dirty="0"/>
              <a:t> </a:t>
            </a:r>
            <a:r>
              <a:rPr lang="en-GB" dirty="0" err="1"/>
              <a:t>bem</a:t>
            </a:r>
            <a:r>
              <a:rPr lang="en-GB" dirty="0"/>
              <a:t> </a:t>
            </a:r>
            <a:r>
              <a:rPr lang="en-GB" dirty="0" err="1"/>
              <a:t>calibrados</a:t>
            </a:r>
            <a:r>
              <a:rPr lang="en-GB" dirty="0"/>
              <a:t>.</a:t>
            </a:r>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21</a:t>
            </a:fld>
            <a:endParaRPr lang="en-GB"/>
          </a:p>
        </p:txBody>
      </p:sp>
    </p:spTree>
    <p:extLst>
      <p:ext uri="{BB962C8B-B14F-4D97-AF65-F5344CB8AC3E}">
        <p14:creationId xmlns:p14="http://schemas.microsoft.com/office/powerpoint/2010/main" val="2866272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O trade-off </a:t>
            </a:r>
            <a:r>
              <a:rPr lang="en-GB" dirty="0" err="1"/>
              <a:t>existente</a:t>
            </a:r>
            <a:r>
              <a:rPr lang="en-GB" dirty="0"/>
              <a:t> entre </a:t>
            </a:r>
            <a:r>
              <a:rPr lang="en-GB" dirty="0" err="1"/>
              <a:t>este</a:t>
            </a:r>
            <a:r>
              <a:rPr lang="en-GB" dirty="0"/>
              <a:t> </a:t>
            </a:r>
            <a:r>
              <a:rPr lang="en-GB" dirty="0" err="1"/>
              <a:t>dois</a:t>
            </a:r>
            <a:r>
              <a:rPr lang="en-GB" dirty="0"/>
              <a:t> </a:t>
            </a:r>
            <a:r>
              <a:rPr lang="en-GB" dirty="0" err="1"/>
              <a:t>processos</a:t>
            </a:r>
            <a:r>
              <a:rPr lang="en-GB" dirty="0"/>
              <a:t> é o de tempo por </a:t>
            </a:r>
            <a:r>
              <a:rPr lang="en-GB" dirty="0" err="1"/>
              <a:t>precisão</a:t>
            </a:r>
            <a:r>
              <a:rPr lang="en-GB" dirty="0"/>
              <a:t>. </a:t>
            </a:r>
            <a:r>
              <a:rPr lang="en-GB" dirty="0" err="1"/>
              <a:t>Enquanto</a:t>
            </a:r>
            <a:r>
              <a:rPr lang="en-GB" dirty="0"/>
              <a:t> que </a:t>
            </a:r>
            <a:r>
              <a:rPr lang="en-GB" dirty="0" err="1"/>
              <a:t>usualmente</a:t>
            </a:r>
            <a:r>
              <a:rPr lang="en-GB" dirty="0"/>
              <a:t> </a:t>
            </a:r>
            <a:r>
              <a:rPr lang="en-GB" dirty="0" err="1"/>
              <a:t>os</a:t>
            </a:r>
            <a:r>
              <a:rPr lang="en-GB" dirty="0"/>
              <a:t> </a:t>
            </a:r>
            <a:r>
              <a:rPr lang="en-GB" dirty="0" err="1"/>
              <a:t>modelos</a:t>
            </a:r>
            <a:r>
              <a:rPr lang="en-GB" dirty="0"/>
              <a:t> ILPs </a:t>
            </a:r>
            <a:r>
              <a:rPr lang="en-GB" dirty="0" err="1"/>
              <a:t>proporcionam</a:t>
            </a:r>
            <a:r>
              <a:rPr lang="en-GB" dirty="0"/>
              <a:t> </a:t>
            </a:r>
            <a:r>
              <a:rPr lang="en-GB" dirty="0" err="1"/>
              <a:t>soluções</a:t>
            </a:r>
            <a:r>
              <a:rPr lang="en-GB" dirty="0"/>
              <a:t> </a:t>
            </a:r>
            <a:r>
              <a:rPr lang="en-GB" dirty="0" err="1"/>
              <a:t>ótimas</a:t>
            </a:r>
            <a:r>
              <a:rPr lang="en-GB" dirty="0"/>
              <a:t> para </a:t>
            </a:r>
            <a:r>
              <a:rPr lang="en-GB" dirty="0" err="1"/>
              <a:t>problemas</a:t>
            </a:r>
            <a:r>
              <a:rPr lang="en-GB" dirty="0"/>
              <a:t> de </a:t>
            </a:r>
            <a:r>
              <a:rPr lang="en-GB" dirty="0" err="1"/>
              <a:t>otimização</a:t>
            </a:r>
            <a:r>
              <a:rPr lang="en-GB" dirty="0"/>
              <a:t> o tempo de </a:t>
            </a:r>
            <a:r>
              <a:rPr lang="en-GB" dirty="0" err="1"/>
              <a:t>execução</a:t>
            </a:r>
            <a:r>
              <a:rPr lang="en-GB" dirty="0"/>
              <a:t> </a:t>
            </a:r>
            <a:r>
              <a:rPr lang="en-GB" dirty="0" err="1"/>
              <a:t>deste</a:t>
            </a:r>
            <a:r>
              <a:rPr lang="en-GB" dirty="0"/>
              <a:t> </a:t>
            </a:r>
            <a:r>
              <a:rPr lang="en-GB" dirty="0" err="1"/>
              <a:t>modelos</a:t>
            </a:r>
            <a:r>
              <a:rPr lang="en-GB" dirty="0"/>
              <a:t> </a:t>
            </a:r>
            <a:r>
              <a:rPr lang="en-GB" dirty="0" err="1"/>
              <a:t>matemáticos</a:t>
            </a:r>
            <a:r>
              <a:rPr lang="en-GB" dirty="0"/>
              <a:t> </a:t>
            </a:r>
            <a:r>
              <a:rPr lang="en-GB" dirty="0" err="1"/>
              <a:t>pode</a:t>
            </a:r>
            <a:r>
              <a:rPr lang="en-GB" dirty="0"/>
              <a:t> </a:t>
            </a:r>
            <a:r>
              <a:rPr lang="en-GB" dirty="0" err="1"/>
              <a:t>durar</a:t>
            </a:r>
            <a:r>
              <a:rPr lang="en-GB" dirty="0"/>
              <a:t> horas, </a:t>
            </a:r>
            <a:r>
              <a:rPr lang="en-GB" dirty="0" err="1"/>
              <a:t>dias</a:t>
            </a:r>
            <a:r>
              <a:rPr lang="en-GB" dirty="0"/>
              <a:t> </a:t>
            </a:r>
            <a:r>
              <a:rPr lang="en-GB" dirty="0" err="1"/>
              <a:t>ou</a:t>
            </a:r>
            <a:r>
              <a:rPr lang="en-GB" dirty="0"/>
              <a:t> </a:t>
            </a:r>
            <a:r>
              <a:rPr lang="en-GB" dirty="0" err="1"/>
              <a:t>até</a:t>
            </a:r>
            <a:r>
              <a:rPr lang="en-GB" dirty="0"/>
              <a:t> </a:t>
            </a:r>
            <a:r>
              <a:rPr lang="en-GB" dirty="0" err="1"/>
              <a:t>mesmo</a:t>
            </a:r>
            <a:r>
              <a:rPr lang="en-GB" dirty="0"/>
              <a:t> </a:t>
            </a:r>
            <a:r>
              <a:rPr lang="en-GB" dirty="0" err="1"/>
              <a:t>semanas</a:t>
            </a:r>
            <a:r>
              <a:rPr lang="en-GB" dirty="0"/>
              <a:t> </a:t>
            </a:r>
            <a:r>
              <a:rPr lang="en-GB" dirty="0" err="1"/>
              <a:t>dependendo</a:t>
            </a:r>
            <a:r>
              <a:rPr lang="en-GB" dirty="0"/>
              <a:t> da </a:t>
            </a:r>
            <a:r>
              <a:rPr lang="en-GB" dirty="0" err="1"/>
              <a:t>complexidade</a:t>
            </a:r>
            <a:r>
              <a:rPr lang="en-GB" dirty="0"/>
              <a:t> do </a:t>
            </a:r>
            <a:r>
              <a:rPr lang="en-GB" dirty="0" err="1"/>
              <a:t>problema</a:t>
            </a:r>
            <a:r>
              <a:rPr lang="en-GB" dirty="0"/>
              <a:t> </a:t>
            </a:r>
            <a:r>
              <a:rPr lang="en-GB" dirty="0" err="1"/>
              <a:t>em</a:t>
            </a:r>
            <a:r>
              <a:rPr lang="en-GB" dirty="0"/>
              <a:t> </a:t>
            </a:r>
            <a:r>
              <a:rPr lang="en-GB" dirty="0" err="1"/>
              <a:t>mãos</a:t>
            </a:r>
            <a:r>
              <a:rPr lang="en-GB" dirty="0"/>
              <a:t>. Por outro </a:t>
            </a:r>
            <a:r>
              <a:rPr lang="en-GB" dirty="0" err="1"/>
              <a:t>lado</a:t>
            </a:r>
            <a:r>
              <a:rPr lang="en-GB" dirty="0"/>
              <a:t> </a:t>
            </a:r>
            <a:r>
              <a:rPr lang="en-GB" dirty="0" err="1"/>
              <a:t>os</a:t>
            </a:r>
            <a:r>
              <a:rPr lang="en-GB" dirty="0"/>
              <a:t> </a:t>
            </a:r>
            <a:r>
              <a:rPr lang="en-GB" dirty="0" err="1"/>
              <a:t>algoritmos</a:t>
            </a:r>
            <a:r>
              <a:rPr lang="en-GB" dirty="0"/>
              <a:t> </a:t>
            </a:r>
            <a:r>
              <a:rPr lang="en-GB" dirty="0" err="1"/>
              <a:t>heuristicos</a:t>
            </a:r>
            <a:r>
              <a:rPr lang="en-GB" dirty="0"/>
              <a:t> </a:t>
            </a:r>
            <a:r>
              <a:rPr lang="en-GB" dirty="0" err="1"/>
              <a:t>proporcionam</a:t>
            </a:r>
            <a:r>
              <a:rPr lang="en-GB" dirty="0"/>
              <a:t> </a:t>
            </a:r>
            <a:r>
              <a:rPr lang="en-GB" dirty="0" err="1"/>
              <a:t>soluções</a:t>
            </a:r>
            <a:r>
              <a:rPr lang="en-GB" dirty="0"/>
              <a:t> </a:t>
            </a:r>
            <a:r>
              <a:rPr lang="en-GB" dirty="0" err="1"/>
              <a:t>muitas</a:t>
            </a:r>
            <a:r>
              <a:rPr lang="en-GB" dirty="0"/>
              <a:t> </a:t>
            </a:r>
            <a:r>
              <a:rPr lang="en-GB" dirty="0" err="1"/>
              <a:t>vezes</a:t>
            </a:r>
            <a:r>
              <a:rPr lang="en-GB" dirty="0"/>
              <a:t> </a:t>
            </a:r>
            <a:r>
              <a:rPr lang="en-GB" dirty="0" err="1"/>
              <a:t>suficientemente</a:t>
            </a:r>
            <a:r>
              <a:rPr lang="en-GB" dirty="0"/>
              <a:t> </a:t>
            </a:r>
            <a:r>
              <a:rPr lang="en-GB" dirty="0" err="1"/>
              <a:t>próximas</a:t>
            </a:r>
            <a:r>
              <a:rPr lang="en-GB" dirty="0"/>
              <a:t> da ideal </a:t>
            </a:r>
            <a:r>
              <a:rPr lang="en-GB" dirty="0" err="1"/>
              <a:t>normalmente</a:t>
            </a:r>
            <a:r>
              <a:rPr lang="en-GB" dirty="0"/>
              <a:t> </a:t>
            </a:r>
            <a:r>
              <a:rPr lang="en-GB" dirty="0" err="1"/>
              <a:t>em</a:t>
            </a:r>
            <a:r>
              <a:rPr lang="en-GB" dirty="0"/>
              <a:t> </a:t>
            </a:r>
            <a:r>
              <a:rPr lang="en-GB" dirty="0" err="1"/>
              <a:t>questão</a:t>
            </a:r>
            <a:r>
              <a:rPr lang="en-GB" dirty="0"/>
              <a:t> de </a:t>
            </a:r>
            <a:r>
              <a:rPr lang="en-GB" dirty="0" err="1"/>
              <a:t>segundos</a:t>
            </a:r>
            <a:r>
              <a:rPr lang="en-GB" dirty="0"/>
              <a:t> </a:t>
            </a:r>
            <a:r>
              <a:rPr lang="en-GB" dirty="0" err="1"/>
              <a:t>ou</a:t>
            </a:r>
            <a:r>
              <a:rPr lang="en-GB" dirty="0"/>
              <a:t> </a:t>
            </a:r>
            <a:r>
              <a:rPr lang="en-GB" dirty="0" err="1"/>
              <a:t>minutos</a:t>
            </a:r>
            <a:r>
              <a:rPr lang="en-GB" dirty="0"/>
              <a:t>. </a:t>
            </a:r>
            <a:r>
              <a:rPr lang="en-GB" dirty="0" err="1"/>
              <a:t>Dito</a:t>
            </a:r>
            <a:r>
              <a:rPr lang="en-GB" dirty="0"/>
              <a:t> </a:t>
            </a:r>
            <a:r>
              <a:rPr lang="en-GB" dirty="0" err="1"/>
              <a:t>isto</a:t>
            </a:r>
            <a:r>
              <a:rPr lang="en-GB" dirty="0"/>
              <a:t> </a:t>
            </a:r>
            <a:r>
              <a:rPr lang="en-GB" dirty="0" err="1"/>
              <a:t>os</a:t>
            </a:r>
            <a:r>
              <a:rPr lang="en-GB" dirty="0"/>
              <a:t> </a:t>
            </a:r>
            <a:r>
              <a:rPr lang="en-GB" dirty="0" err="1"/>
              <a:t>resultados</a:t>
            </a:r>
            <a:r>
              <a:rPr lang="en-GB" dirty="0"/>
              <a:t> </a:t>
            </a:r>
            <a:r>
              <a:rPr lang="en-GB" dirty="0" err="1"/>
              <a:t>obtidos</a:t>
            </a:r>
            <a:r>
              <a:rPr lang="en-GB" dirty="0"/>
              <a:t> </a:t>
            </a:r>
            <a:r>
              <a:rPr lang="en-GB" dirty="0" err="1"/>
              <a:t>nesta</a:t>
            </a:r>
            <a:r>
              <a:rPr lang="en-GB" dirty="0"/>
              <a:t> </a:t>
            </a:r>
            <a:r>
              <a:rPr lang="en-GB" dirty="0" err="1"/>
              <a:t>vão</a:t>
            </a:r>
            <a:r>
              <a:rPr lang="en-GB" dirty="0"/>
              <a:t> de </a:t>
            </a:r>
            <a:r>
              <a:rPr lang="en-GB" dirty="0" err="1"/>
              <a:t>encontro</a:t>
            </a:r>
            <a:r>
              <a:rPr lang="en-GB" dirty="0"/>
              <a:t> </a:t>
            </a:r>
            <a:r>
              <a:rPr lang="en-GB" dirty="0" err="1"/>
              <a:t>ao</a:t>
            </a:r>
            <a:r>
              <a:rPr lang="en-GB" dirty="0"/>
              <a:t> </a:t>
            </a:r>
            <a:r>
              <a:rPr lang="en-GB" dirty="0" err="1"/>
              <a:t>esperado</a:t>
            </a:r>
            <a:r>
              <a:rPr lang="en-GB" dirty="0"/>
              <a:t> </a:t>
            </a:r>
            <a:r>
              <a:rPr lang="en-GB" dirty="0" err="1"/>
              <a:t>uma</a:t>
            </a:r>
            <a:r>
              <a:rPr lang="en-GB" dirty="0"/>
              <a:t> </a:t>
            </a:r>
            <a:r>
              <a:rPr lang="en-GB" dirty="0" err="1"/>
              <a:t>vez</a:t>
            </a:r>
            <a:r>
              <a:rPr lang="en-GB" dirty="0"/>
              <a:t> que </a:t>
            </a:r>
            <a:r>
              <a:rPr lang="en-GB" dirty="0" err="1"/>
              <a:t>mesmo</a:t>
            </a:r>
            <a:r>
              <a:rPr lang="en-GB" dirty="0"/>
              <a:t> para </a:t>
            </a:r>
            <a:r>
              <a:rPr lang="en-GB" dirty="0" err="1"/>
              <a:t>situações</a:t>
            </a:r>
            <a:r>
              <a:rPr lang="en-GB" dirty="0"/>
              <a:t> </a:t>
            </a:r>
            <a:r>
              <a:rPr lang="en-GB" dirty="0" err="1"/>
              <a:t>mais</a:t>
            </a:r>
            <a:r>
              <a:rPr lang="en-GB" dirty="0"/>
              <a:t> simples </a:t>
            </a:r>
            <a:r>
              <a:rPr lang="en-GB" dirty="0" err="1"/>
              <a:t>os</a:t>
            </a:r>
            <a:r>
              <a:rPr lang="en-GB" dirty="0"/>
              <a:t> </a:t>
            </a:r>
            <a:r>
              <a:rPr lang="en-GB" dirty="0" err="1"/>
              <a:t>algoritmos</a:t>
            </a:r>
            <a:r>
              <a:rPr lang="en-GB" dirty="0"/>
              <a:t> </a:t>
            </a:r>
            <a:r>
              <a:rPr lang="en-GB" dirty="0" err="1"/>
              <a:t>heuristicos</a:t>
            </a:r>
            <a:r>
              <a:rPr lang="en-GB" dirty="0"/>
              <a:t> </a:t>
            </a:r>
            <a:r>
              <a:rPr lang="en-GB" dirty="0" err="1"/>
              <a:t>são</a:t>
            </a:r>
            <a:r>
              <a:rPr lang="en-GB" dirty="0"/>
              <a:t> </a:t>
            </a:r>
            <a:r>
              <a:rPr lang="en-GB" dirty="0" err="1"/>
              <a:t>bastante</a:t>
            </a:r>
            <a:r>
              <a:rPr lang="en-GB" dirty="0"/>
              <a:t> </a:t>
            </a:r>
            <a:r>
              <a:rPr lang="en-GB" dirty="0" err="1"/>
              <a:t>mais</a:t>
            </a:r>
            <a:r>
              <a:rPr lang="en-GB" dirty="0"/>
              <a:t> </a:t>
            </a:r>
            <a:r>
              <a:rPr lang="en-GB" dirty="0" err="1"/>
              <a:t>rápidos</a:t>
            </a:r>
            <a:r>
              <a:rPr lang="en-GB" dirty="0"/>
              <a:t> a </a:t>
            </a:r>
            <a:r>
              <a:rPr lang="en-GB" dirty="0" err="1"/>
              <a:t>obter</a:t>
            </a:r>
            <a:r>
              <a:rPr lang="en-GB" dirty="0"/>
              <a:t> </a:t>
            </a:r>
            <a:r>
              <a:rPr lang="en-GB" dirty="0" err="1"/>
              <a:t>soluções</a:t>
            </a:r>
            <a:r>
              <a:rPr lang="en-GB" dirty="0"/>
              <a:t> para o </a:t>
            </a:r>
            <a:r>
              <a:rPr lang="en-GB" dirty="0" err="1"/>
              <a:t>problema</a:t>
            </a:r>
            <a:r>
              <a:rPr lang="en-GB" dirty="0"/>
              <a:t>. </a:t>
            </a:r>
            <a:r>
              <a:rPr lang="en-GB" dirty="0" err="1"/>
              <a:t>Isto</a:t>
            </a:r>
            <a:r>
              <a:rPr lang="en-GB" dirty="0"/>
              <a:t> </a:t>
            </a:r>
            <a:r>
              <a:rPr lang="en-GB" dirty="0" err="1"/>
              <a:t>poderá</a:t>
            </a:r>
            <a:r>
              <a:rPr lang="en-GB" dirty="0"/>
              <a:t> </a:t>
            </a:r>
            <a:r>
              <a:rPr lang="en-GB" dirty="0" err="1"/>
              <a:t>explicar</a:t>
            </a:r>
            <a:r>
              <a:rPr lang="en-GB" dirty="0"/>
              <a:t> se </a:t>
            </a:r>
            <a:r>
              <a:rPr lang="en-GB" dirty="0" err="1"/>
              <a:t>pelo</a:t>
            </a:r>
            <a:r>
              <a:rPr lang="en-GB" dirty="0"/>
              <a:t> </a:t>
            </a:r>
            <a:r>
              <a:rPr lang="en-GB" dirty="0" err="1"/>
              <a:t>baixo</a:t>
            </a:r>
            <a:r>
              <a:rPr lang="en-GB" dirty="0"/>
              <a:t> </a:t>
            </a:r>
            <a:r>
              <a:rPr lang="en-GB" dirty="0" err="1"/>
              <a:t>nivel</a:t>
            </a:r>
            <a:r>
              <a:rPr lang="en-GB" dirty="0"/>
              <a:t> de </a:t>
            </a:r>
            <a:r>
              <a:rPr lang="en-GB" dirty="0" err="1"/>
              <a:t>complexidade</a:t>
            </a:r>
            <a:r>
              <a:rPr lang="en-GB" dirty="0"/>
              <a:t> das </a:t>
            </a:r>
            <a:r>
              <a:rPr lang="en-GB" dirty="0" err="1"/>
              <a:t>heuristicas</a:t>
            </a:r>
            <a:r>
              <a:rPr lang="en-GB" dirty="0"/>
              <a:t> </a:t>
            </a:r>
            <a:r>
              <a:rPr lang="en-GB" dirty="0" err="1"/>
              <a:t>desenvolvidas</a:t>
            </a:r>
            <a:r>
              <a:rPr lang="en-GB" dirty="0"/>
              <a:t> e </a:t>
            </a:r>
            <a:r>
              <a:rPr lang="en-GB" dirty="0" err="1"/>
              <a:t>aplicadas</a:t>
            </a:r>
            <a:r>
              <a:rPr lang="en-GB" dirty="0"/>
              <a:t> </a:t>
            </a:r>
            <a:r>
              <a:rPr lang="en-GB" dirty="0" err="1"/>
              <a:t>nesta</a:t>
            </a:r>
            <a:r>
              <a:rPr lang="en-GB" dirty="0"/>
              <a:t> </a:t>
            </a:r>
            <a:r>
              <a:rPr lang="en-GB" dirty="0" err="1"/>
              <a:t>dissertação</a:t>
            </a:r>
            <a:r>
              <a:rPr lang="en-GB" dirty="0"/>
              <a:t> </a:t>
            </a:r>
            <a:r>
              <a:rPr lang="en-GB" dirty="0" err="1"/>
              <a:t>umas</a:t>
            </a:r>
            <a:r>
              <a:rPr lang="en-GB" dirty="0"/>
              <a:t> </a:t>
            </a:r>
            <a:r>
              <a:rPr lang="en-GB" dirty="0" err="1"/>
              <a:t>vez</a:t>
            </a:r>
            <a:r>
              <a:rPr lang="en-GB" dirty="0"/>
              <a:t> que </a:t>
            </a:r>
            <a:r>
              <a:rPr lang="en-GB" dirty="0" err="1"/>
              <a:t>elas</a:t>
            </a:r>
            <a:r>
              <a:rPr lang="en-GB" dirty="0"/>
              <a:t> </a:t>
            </a:r>
            <a:r>
              <a:rPr lang="en-GB" dirty="0" err="1"/>
              <a:t>limitam</a:t>
            </a:r>
            <a:r>
              <a:rPr lang="en-GB" dirty="0"/>
              <a:t> </a:t>
            </a:r>
            <a:r>
              <a:rPr lang="en-GB" dirty="0" err="1"/>
              <a:t>severamente</a:t>
            </a:r>
            <a:r>
              <a:rPr lang="en-GB" dirty="0"/>
              <a:t> o conjunto de </a:t>
            </a:r>
            <a:r>
              <a:rPr lang="en-GB" dirty="0" err="1"/>
              <a:t>possiveis</a:t>
            </a:r>
            <a:r>
              <a:rPr lang="en-GB" dirty="0"/>
              <a:t> </a:t>
            </a:r>
            <a:r>
              <a:rPr lang="en-GB" dirty="0" err="1"/>
              <a:t>soluçoes</a:t>
            </a:r>
            <a:r>
              <a:rPr lang="en-GB" dirty="0"/>
              <a:t>. </a:t>
            </a:r>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22</a:t>
            </a:fld>
            <a:endParaRPr lang="en-GB"/>
          </a:p>
        </p:txBody>
      </p:sp>
    </p:spTree>
    <p:extLst>
      <p:ext uri="{BB962C8B-B14F-4D97-AF65-F5344CB8AC3E}">
        <p14:creationId xmlns:p14="http://schemas.microsoft.com/office/powerpoint/2010/main" val="3280866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After the validation of the heuristic results a more careful and detailed analysis can now be done.</a:t>
            </a:r>
          </a:p>
          <a:p>
            <a:endParaRPr lang="en-GB" dirty="0"/>
          </a:p>
          <a:p>
            <a:r>
              <a:rPr lang="en-GB" dirty="0"/>
              <a:t>De </a:t>
            </a:r>
            <a:r>
              <a:rPr lang="en-GB" dirty="0" err="1"/>
              <a:t>acordo</a:t>
            </a:r>
            <a:r>
              <a:rPr lang="en-GB" dirty="0"/>
              <a:t> com </a:t>
            </a:r>
            <a:r>
              <a:rPr lang="en-GB" dirty="0" err="1"/>
              <a:t>os</a:t>
            </a:r>
            <a:r>
              <a:rPr lang="en-GB" dirty="0"/>
              <a:t> </a:t>
            </a:r>
            <a:r>
              <a:rPr lang="en-GB" dirty="0" err="1"/>
              <a:t>resultados</a:t>
            </a:r>
            <a:r>
              <a:rPr lang="en-GB" dirty="0"/>
              <a:t> </a:t>
            </a:r>
            <a:r>
              <a:rPr lang="en-GB" dirty="0" err="1"/>
              <a:t>obtidos</a:t>
            </a:r>
            <a:r>
              <a:rPr lang="en-GB" dirty="0"/>
              <a:t> </a:t>
            </a:r>
            <a:r>
              <a:rPr lang="en-GB" dirty="0" err="1"/>
              <a:t>pelo</a:t>
            </a:r>
            <a:r>
              <a:rPr lang="en-GB" dirty="0"/>
              <a:t> </a:t>
            </a:r>
            <a:r>
              <a:rPr lang="en-GB" dirty="0" err="1"/>
              <a:t>modelo</a:t>
            </a:r>
            <a:r>
              <a:rPr lang="en-GB" dirty="0"/>
              <a:t> heuristic para a rede de </a:t>
            </a:r>
            <a:r>
              <a:rPr lang="en-GB" dirty="0" err="1"/>
              <a:t>referência</a:t>
            </a:r>
            <a:r>
              <a:rPr lang="en-GB" dirty="0"/>
              <a:t> </a:t>
            </a:r>
            <a:r>
              <a:rPr lang="en-GB" dirty="0" err="1"/>
              <a:t>verificou</a:t>
            </a:r>
            <a:r>
              <a:rPr lang="en-GB" dirty="0"/>
              <a:t> se que o </a:t>
            </a:r>
            <a:r>
              <a:rPr lang="en-GB" dirty="0" err="1"/>
              <a:t>custo</a:t>
            </a:r>
            <a:r>
              <a:rPr lang="en-GB" dirty="0"/>
              <a:t> </a:t>
            </a:r>
            <a:r>
              <a:rPr lang="en-GB" dirty="0" err="1"/>
              <a:t>monetário</a:t>
            </a:r>
            <a:r>
              <a:rPr lang="en-GB" dirty="0"/>
              <a:t> por Gbit/s </a:t>
            </a:r>
            <a:r>
              <a:rPr lang="en-GB" dirty="0" err="1"/>
              <a:t>decresce</a:t>
            </a:r>
            <a:r>
              <a:rPr lang="en-GB" dirty="0"/>
              <a:t> </a:t>
            </a:r>
            <a:r>
              <a:rPr lang="en-GB" dirty="0" err="1"/>
              <a:t>bastante</a:t>
            </a:r>
            <a:r>
              <a:rPr lang="en-GB" dirty="0"/>
              <a:t> com o </a:t>
            </a:r>
            <a:r>
              <a:rPr lang="en-GB" dirty="0" err="1"/>
              <a:t>aumento</a:t>
            </a:r>
            <a:r>
              <a:rPr lang="en-GB" dirty="0"/>
              <a:t> de </a:t>
            </a:r>
            <a:r>
              <a:rPr lang="en-GB" dirty="0" err="1"/>
              <a:t>tráfego</a:t>
            </a:r>
            <a:r>
              <a:rPr lang="en-GB" dirty="0"/>
              <a:t> </a:t>
            </a:r>
            <a:r>
              <a:rPr lang="en-GB" dirty="0" err="1"/>
              <a:t>processado</a:t>
            </a:r>
            <a:r>
              <a:rPr lang="en-GB" dirty="0"/>
              <a:t> pela rede, </a:t>
            </a:r>
            <a:r>
              <a:rPr lang="en-GB" dirty="0" err="1"/>
              <a:t>sendo</a:t>
            </a:r>
            <a:r>
              <a:rPr lang="en-GB" dirty="0"/>
              <a:t> </a:t>
            </a:r>
            <a:r>
              <a:rPr lang="en-GB" dirty="0" err="1"/>
              <a:t>esta</a:t>
            </a:r>
            <a:r>
              <a:rPr lang="en-GB" dirty="0"/>
              <a:t> </a:t>
            </a:r>
            <a:r>
              <a:rPr lang="en-GB" dirty="0" err="1"/>
              <a:t>diferença</a:t>
            </a:r>
            <a:r>
              <a:rPr lang="en-GB" dirty="0"/>
              <a:t> </a:t>
            </a:r>
            <a:r>
              <a:rPr lang="en-GB" dirty="0" err="1"/>
              <a:t>mais</a:t>
            </a:r>
            <a:r>
              <a:rPr lang="en-GB" dirty="0"/>
              <a:t> </a:t>
            </a:r>
            <a:r>
              <a:rPr lang="en-GB" dirty="0" err="1"/>
              <a:t>acentudada</a:t>
            </a:r>
            <a:r>
              <a:rPr lang="en-GB" dirty="0"/>
              <a:t> do </a:t>
            </a:r>
            <a:r>
              <a:rPr lang="en-GB" dirty="0" err="1"/>
              <a:t>cenário</a:t>
            </a:r>
            <a:r>
              <a:rPr lang="en-GB" dirty="0"/>
              <a:t> de </a:t>
            </a:r>
            <a:r>
              <a:rPr lang="en-GB" dirty="0" err="1"/>
              <a:t>baixo</a:t>
            </a:r>
            <a:r>
              <a:rPr lang="en-GB" dirty="0"/>
              <a:t> </a:t>
            </a:r>
            <a:r>
              <a:rPr lang="en-GB" dirty="0" err="1"/>
              <a:t>tráfego</a:t>
            </a:r>
            <a:r>
              <a:rPr lang="en-GB" dirty="0"/>
              <a:t> para o de </a:t>
            </a:r>
            <a:r>
              <a:rPr lang="en-GB" dirty="0" err="1"/>
              <a:t>médio</a:t>
            </a:r>
            <a:r>
              <a:rPr lang="en-GB" dirty="0"/>
              <a:t> </a:t>
            </a:r>
            <a:r>
              <a:rPr lang="en-GB" dirty="0" err="1"/>
              <a:t>tráfego</a:t>
            </a:r>
            <a:r>
              <a:rPr lang="en-GB" dirty="0"/>
              <a:t>. </a:t>
            </a:r>
            <a:r>
              <a:rPr lang="en-GB" dirty="0" err="1"/>
              <a:t>Isto</a:t>
            </a:r>
            <a:r>
              <a:rPr lang="en-GB" dirty="0"/>
              <a:t> </a:t>
            </a:r>
            <a:r>
              <a:rPr lang="en-GB" dirty="0" err="1"/>
              <a:t>demonstra</a:t>
            </a:r>
            <a:r>
              <a:rPr lang="en-GB" dirty="0"/>
              <a:t> que </a:t>
            </a:r>
            <a:r>
              <a:rPr lang="en-GB" dirty="0" err="1"/>
              <a:t>quanto</a:t>
            </a:r>
            <a:r>
              <a:rPr lang="en-GB" dirty="0"/>
              <a:t> </a:t>
            </a:r>
            <a:r>
              <a:rPr lang="en-GB" dirty="0" err="1"/>
              <a:t>maior</a:t>
            </a:r>
            <a:r>
              <a:rPr lang="en-GB" dirty="0"/>
              <a:t> for a </a:t>
            </a:r>
            <a:r>
              <a:rPr lang="en-GB" dirty="0" err="1"/>
              <a:t>quantidade</a:t>
            </a:r>
            <a:r>
              <a:rPr lang="en-GB" dirty="0"/>
              <a:t> de </a:t>
            </a:r>
            <a:r>
              <a:rPr lang="en-GB" dirty="0" err="1"/>
              <a:t>tráfego</a:t>
            </a:r>
            <a:r>
              <a:rPr lang="en-GB" dirty="0"/>
              <a:t> </a:t>
            </a:r>
            <a:r>
              <a:rPr lang="en-GB" dirty="0" err="1"/>
              <a:t>maior</a:t>
            </a:r>
            <a:r>
              <a:rPr lang="en-GB" dirty="0"/>
              <a:t> </a:t>
            </a:r>
            <a:r>
              <a:rPr lang="en-GB" dirty="0" err="1"/>
              <a:t>vai</a:t>
            </a:r>
            <a:r>
              <a:rPr lang="en-GB" dirty="0"/>
              <a:t> ser a </a:t>
            </a:r>
            <a:r>
              <a:rPr lang="en-GB" dirty="0" err="1"/>
              <a:t>capacidade</a:t>
            </a:r>
            <a:r>
              <a:rPr lang="en-GB" dirty="0"/>
              <a:t> da rede para </a:t>
            </a:r>
            <a:r>
              <a:rPr lang="en-GB" dirty="0" err="1"/>
              <a:t>agregar</a:t>
            </a:r>
            <a:r>
              <a:rPr lang="en-GB" dirty="0"/>
              <a:t> o </a:t>
            </a:r>
            <a:r>
              <a:rPr lang="en-GB" dirty="0" err="1"/>
              <a:t>tráfego</a:t>
            </a:r>
            <a:r>
              <a:rPr lang="en-GB" dirty="0"/>
              <a:t> de </a:t>
            </a:r>
            <a:r>
              <a:rPr lang="en-GB" dirty="0" err="1"/>
              <a:t>uma</a:t>
            </a:r>
            <a:r>
              <a:rPr lang="en-GB" dirty="0"/>
              <a:t> forma </a:t>
            </a:r>
            <a:r>
              <a:rPr lang="en-GB" dirty="0" err="1"/>
              <a:t>mais</a:t>
            </a:r>
            <a:r>
              <a:rPr lang="en-GB" dirty="0"/>
              <a:t> </a:t>
            </a:r>
            <a:r>
              <a:rPr lang="en-GB" dirty="0" err="1"/>
              <a:t>eficiente</a:t>
            </a:r>
            <a:r>
              <a:rPr lang="en-GB" dirty="0"/>
              <a:t>, </a:t>
            </a:r>
            <a:r>
              <a:rPr lang="en-GB" dirty="0" err="1"/>
              <a:t>minimizando</a:t>
            </a:r>
            <a:r>
              <a:rPr lang="en-GB" dirty="0"/>
              <a:t> </a:t>
            </a:r>
            <a:r>
              <a:rPr lang="en-GB" dirty="0" err="1"/>
              <a:t>assim</a:t>
            </a:r>
            <a:r>
              <a:rPr lang="en-GB" dirty="0"/>
              <a:t> a percentage de </a:t>
            </a:r>
            <a:r>
              <a:rPr lang="en-GB" dirty="0" err="1"/>
              <a:t>largura</a:t>
            </a:r>
            <a:r>
              <a:rPr lang="en-GB" dirty="0"/>
              <a:t> de </a:t>
            </a:r>
            <a:r>
              <a:rPr lang="en-GB" dirty="0" err="1"/>
              <a:t>banda</a:t>
            </a:r>
            <a:r>
              <a:rPr lang="en-GB" dirty="0"/>
              <a:t> </a:t>
            </a:r>
            <a:r>
              <a:rPr lang="en-GB" dirty="0" err="1"/>
              <a:t>desperdiçada</a:t>
            </a:r>
            <a:r>
              <a:rPr lang="en-GB" dirty="0"/>
              <a:t>. Para </a:t>
            </a:r>
            <a:r>
              <a:rPr lang="en-GB" dirty="0" err="1"/>
              <a:t>além</a:t>
            </a:r>
            <a:r>
              <a:rPr lang="en-GB" dirty="0"/>
              <a:t> </a:t>
            </a:r>
            <a:r>
              <a:rPr lang="en-GB" dirty="0" err="1"/>
              <a:t>disto</a:t>
            </a:r>
            <a:r>
              <a:rPr lang="en-GB" dirty="0"/>
              <a:t> </a:t>
            </a:r>
            <a:r>
              <a:rPr lang="en-GB" dirty="0" err="1"/>
              <a:t>outra</a:t>
            </a:r>
            <a:r>
              <a:rPr lang="en-GB" dirty="0"/>
              <a:t> </a:t>
            </a:r>
            <a:r>
              <a:rPr lang="en-GB" dirty="0" err="1"/>
              <a:t>hipótese</a:t>
            </a:r>
            <a:r>
              <a:rPr lang="en-GB" dirty="0"/>
              <a:t> </a:t>
            </a:r>
            <a:r>
              <a:rPr lang="en-GB" dirty="0" err="1"/>
              <a:t>poderá</a:t>
            </a:r>
            <a:r>
              <a:rPr lang="en-GB" dirty="0"/>
              <a:t> </a:t>
            </a:r>
            <a:r>
              <a:rPr lang="en-GB" dirty="0" err="1"/>
              <a:t>residir</a:t>
            </a:r>
            <a:r>
              <a:rPr lang="en-GB" dirty="0"/>
              <a:t> no facto de que com o </a:t>
            </a:r>
            <a:r>
              <a:rPr lang="en-GB" dirty="0" err="1"/>
              <a:t>aumento</a:t>
            </a:r>
            <a:r>
              <a:rPr lang="en-GB" dirty="0"/>
              <a:t> do </a:t>
            </a:r>
            <a:r>
              <a:rPr lang="en-GB" dirty="0" err="1"/>
              <a:t>trafego</a:t>
            </a:r>
            <a:r>
              <a:rPr lang="en-GB" dirty="0"/>
              <a:t> </a:t>
            </a:r>
            <a:r>
              <a:rPr lang="en-GB" dirty="0" err="1"/>
              <a:t>algum</a:t>
            </a:r>
            <a:r>
              <a:rPr lang="en-GB" dirty="0"/>
              <a:t> dos </a:t>
            </a:r>
            <a:r>
              <a:rPr lang="en-GB" dirty="0" err="1"/>
              <a:t>equipamentos</a:t>
            </a:r>
            <a:r>
              <a:rPr lang="en-GB" dirty="0"/>
              <a:t> </a:t>
            </a:r>
            <a:r>
              <a:rPr lang="en-GB" dirty="0" err="1"/>
              <a:t>existentes</a:t>
            </a:r>
            <a:r>
              <a:rPr lang="en-GB" dirty="0"/>
              <a:t> </a:t>
            </a:r>
            <a:r>
              <a:rPr lang="en-GB" dirty="0" err="1"/>
              <a:t>na</a:t>
            </a:r>
            <a:r>
              <a:rPr lang="en-GB" dirty="0"/>
              <a:t> rede </a:t>
            </a:r>
            <a:r>
              <a:rPr lang="en-GB" dirty="0" err="1"/>
              <a:t>não</a:t>
            </a:r>
            <a:r>
              <a:rPr lang="en-GB" dirty="0"/>
              <a:t> </a:t>
            </a:r>
            <a:r>
              <a:rPr lang="en-GB" dirty="0" err="1"/>
              <a:t>terem</a:t>
            </a:r>
            <a:r>
              <a:rPr lang="en-GB" dirty="0"/>
              <a:t> de ser </a:t>
            </a:r>
            <a:r>
              <a:rPr lang="en-GB" dirty="0" err="1"/>
              <a:t>acrescidos</a:t>
            </a:r>
            <a:r>
              <a:rPr lang="en-GB" dirty="0"/>
              <a:t>, por </a:t>
            </a:r>
            <a:r>
              <a:rPr lang="en-GB" dirty="0" err="1"/>
              <a:t>exemplo</a:t>
            </a:r>
            <a:r>
              <a:rPr lang="en-GB" dirty="0"/>
              <a:t> com o </a:t>
            </a:r>
            <a:r>
              <a:rPr lang="en-GB" dirty="0" err="1"/>
              <a:t>aumento</a:t>
            </a:r>
            <a:r>
              <a:rPr lang="en-GB" dirty="0"/>
              <a:t> do </a:t>
            </a:r>
            <a:r>
              <a:rPr lang="en-GB" dirty="0" err="1"/>
              <a:t>tráfego</a:t>
            </a:r>
            <a:r>
              <a:rPr lang="en-GB" dirty="0"/>
              <a:t> um </a:t>
            </a:r>
            <a:r>
              <a:rPr lang="en-GB" dirty="0" err="1"/>
              <a:t>amplificador</a:t>
            </a:r>
            <a:r>
              <a:rPr lang="en-GB" dirty="0"/>
              <a:t> </a:t>
            </a:r>
            <a:r>
              <a:rPr lang="en-GB" dirty="0" err="1"/>
              <a:t>ótico</a:t>
            </a:r>
            <a:r>
              <a:rPr lang="en-GB" dirty="0"/>
              <a:t> </a:t>
            </a:r>
            <a:r>
              <a:rPr lang="en-GB" dirty="0" err="1"/>
              <a:t>cuja</a:t>
            </a:r>
            <a:r>
              <a:rPr lang="en-GB" dirty="0"/>
              <a:t> </a:t>
            </a:r>
            <a:r>
              <a:rPr lang="en-GB" dirty="0" err="1"/>
              <a:t>capacidade</a:t>
            </a:r>
            <a:r>
              <a:rPr lang="en-GB" dirty="0"/>
              <a:t> </a:t>
            </a:r>
            <a:r>
              <a:rPr lang="en-GB" dirty="0" err="1"/>
              <a:t>não</a:t>
            </a:r>
            <a:r>
              <a:rPr lang="en-GB" dirty="0"/>
              <a:t> </a:t>
            </a:r>
            <a:r>
              <a:rPr lang="en-GB" dirty="0" err="1"/>
              <a:t>esteja</a:t>
            </a:r>
            <a:r>
              <a:rPr lang="en-GB" dirty="0"/>
              <a:t> a ser </a:t>
            </a:r>
            <a:r>
              <a:rPr lang="en-GB" dirty="0" err="1"/>
              <a:t>usada</a:t>
            </a:r>
            <a:r>
              <a:rPr lang="en-GB" dirty="0"/>
              <a:t> </a:t>
            </a:r>
            <a:r>
              <a:rPr lang="en-GB" dirty="0" err="1"/>
              <a:t>em</a:t>
            </a:r>
            <a:r>
              <a:rPr lang="en-GB" dirty="0"/>
              <a:t> </a:t>
            </a:r>
            <a:r>
              <a:rPr lang="en-GB" dirty="0" err="1"/>
              <a:t>toda</a:t>
            </a:r>
            <a:r>
              <a:rPr lang="en-GB" dirty="0"/>
              <a:t> a </a:t>
            </a:r>
            <a:r>
              <a:rPr lang="en-GB" dirty="0" err="1"/>
              <a:t>sua</a:t>
            </a:r>
            <a:r>
              <a:rPr lang="en-GB" dirty="0"/>
              <a:t> </a:t>
            </a:r>
            <a:r>
              <a:rPr lang="en-GB" dirty="0" err="1"/>
              <a:t>extensão</a:t>
            </a:r>
            <a:r>
              <a:rPr lang="en-GB" dirty="0"/>
              <a:t> </a:t>
            </a:r>
            <a:r>
              <a:rPr lang="en-GB" dirty="0" err="1"/>
              <a:t>poderá</a:t>
            </a:r>
            <a:r>
              <a:rPr lang="en-GB" dirty="0"/>
              <a:t> </a:t>
            </a:r>
            <a:r>
              <a:rPr lang="en-GB" dirty="0" err="1"/>
              <a:t>passar</a:t>
            </a:r>
            <a:r>
              <a:rPr lang="en-GB" dirty="0"/>
              <a:t> a </a:t>
            </a:r>
            <a:r>
              <a:rPr lang="en-GB" dirty="0" err="1"/>
              <a:t>a</a:t>
            </a:r>
            <a:r>
              <a:rPr lang="en-GB" dirty="0"/>
              <a:t> </a:t>
            </a:r>
            <a:r>
              <a:rPr lang="en-GB" dirty="0" err="1"/>
              <a:t>estar</a:t>
            </a:r>
            <a:r>
              <a:rPr lang="en-GB" dirty="0"/>
              <a:t> à </a:t>
            </a:r>
            <a:r>
              <a:rPr lang="en-GB" dirty="0" err="1"/>
              <a:t>medida</a:t>
            </a:r>
            <a:r>
              <a:rPr lang="en-GB" dirty="0"/>
              <a:t> que por </a:t>
            </a:r>
            <a:r>
              <a:rPr lang="en-GB" dirty="0" err="1"/>
              <a:t>ele</a:t>
            </a:r>
            <a:r>
              <a:rPr lang="en-GB" dirty="0"/>
              <a:t> </a:t>
            </a:r>
            <a:r>
              <a:rPr lang="en-GB" dirty="0" err="1"/>
              <a:t>passam</a:t>
            </a:r>
            <a:r>
              <a:rPr lang="en-GB" dirty="0"/>
              <a:t> </a:t>
            </a:r>
            <a:r>
              <a:rPr lang="en-GB" dirty="0" err="1"/>
              <a:t>mais</a:t>
            </a:r>
            <a:r>
              <a:rPr lang="en-GB" dirty="0"/>
              <a:t> </a:t>
            </a:r>
            <a:r>
              <a:rPr lang="en-GB" dirty="0" err="1"/>
              <a:t>canais</a:t>
            </a:r>
            <a:r>
              <a:rPr lang="en-GB" dirty="0"/>
              <a:t> </a:t>
            </a:r>
            <a:r>
              <a:rPr lang="en-GB" dirty="0" err="1"/>
              <a:t>óticos</a:t>
            </a:r>
            <a:r>
              <a:rPr lang="en-GB" dirty="0"/>
              <a:t> </a:t>
            </a:r>
            <a:r>
              <a:rPr lang="en-GB" dirty="0" err="1"/>
              <a:t>não</a:t>
            </a:r>
            <a:r>
              <a:rPr lang="en-GB" dirty="0"/>
              <a:t> </a:t>
            </a:r>
            <a:r>
              <a:rPr lang="en-GB" dirty="0" err="1"/>
              <a:t>havendo</a:t>
            </a:r>
            <a:r>
              <a:rPr lang="en-GB" dirty="0"/>
              <a:t> o </a:t>
            </a:r>
            <a:r>
              <a:rPr lang="en-GB" dirty="0" err="1"/>
              <a:t>aumento</a:t>
            </a:r>
            <a:r>
              <a:rPr lang="en-GB" dirty="0"/>
              <a:t> da </a:t>
            </a:r>
            <a:r>
              <a:rPr lang="en-GB" dirty="0" err="1"/>
              <a:t>quantidade</a:t>
            </a:r>
            <a:r>
              <a:rPr lang="en-GB" dirty="0"/>
              <a:t> de </a:t>
            </a:r>
            <a:r>
              <a:rPr lang="en-GB" dirty="0" err="1"/>
              <a:t>componentes</a:t>
            </a:r>
            <a:r>
              <a:rPr lang="en-GB" dirty="0"/>
              <a:t> </a:t>
            </a:r>
            <a:r>
              <a:rPr lang="en-GB" dirty="0" err="1"/>
              <a:t>fazendo</a:t>
            </a:r>
            <a:r>
              <a:rPr lang="en-GB" dirty="0"/>
              <a:t> com que o </a:t>
            </a:r>
            <a:r>
              <a:rPr lang="en-GB" dirty="0" err="1"/>
              <a:t>preço</a:t>
            </a:r>
            <a:r>
              <a:rPr lang="en-GB" dirty="0"/>
              <a:t> por bit </a:t>
            </a:r>
            <a:r>
              <a:rPr lang="en-GB" dirty="0" err="1"/>
              <a:t>diminua</a:t>
            </a:r>
            <a:r>
              <a:rPr lang="en-GB" dirty="0"/>
              <a:t>.</a:t>
            </a:r>
          </a:p>
          <a:p>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23</a:t>
            </a:fld>
            <a:endParaRPr lang="en-GB"/>
          </a:p>
        </p:txBody>
      </p:sp>
    </p:spTree>
    <p:extLst>
      <p:ext uri="{BB962C8B-B14F-4D97-AF65-F5344CB8AC3E}">
        <p14:creationId xmlns:p14="http://schemas.microsoft.com/office/powerpoint/2010/main" val="2330673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err="1"/>
              <a:t>Relativamente</a:t>
            </a:r>
            <a:r>
              <a:rPr lang="en-GB" dirty="0"/>
              <a:t> à rede </a:t>
            </a:r>
            <a:r>
              <a:rPr lang="en-GB" dirty="0" err="1"/>
              <a:t>realista</a:t>
            </a:r>
            <a:r>
              <a:rPr lang="en-GB" dirty="0"/>
              <a:t>, </a:t>
            </a:r>
            <a:r>
              <a:rPr lang="en-GB" dirty="0" err="1"/>
              <a:t>todos</a:t>
            </a:r>
            <a:r>
              <a:rPr lang="en-GB" dirty="0"/>
              <a:t> </a:t>
            </a:r>
            <a:r>
              <a:rPr lang="en-GB" dirty="0" err="1"/>
              <a:t>os</a:t>
            </a:r>
            <a:r>
              <a:rPr lang="en-GB" dirty="0"/>
              <a:t> </a:t>
            </a:r>
            <a:r>
              <a:rPr lang="en-GB" dirty="0" err="1"/>
              <a:t>três</a:t>
            </a:r>
            <a:r>
              <a:rPr lang="en-GB" dirty="0"/>
              <a:t> </a:t>
            </a:r>
            <a:r>
              <a:rPr lang="en-GB" dirty="0" err="1"/>
              <a:t>modelos</a:t>
            </a:r>
            <a:r>
              <a:rPr lang="en-GB" dirty="0"/>
              <a:t> </a:t>
            </a:r>
            <a:r>
              <a:rPr lang="en-GB" dirty="0" err="1"/>
              <a:t>foram</a:t>
            </a:r>
            <a:r>
              <a:rPr lang="en-GB" dirty="0"/>
              <a:t> </a:t>
            </a:r>
            <a:r>
              <a:rPr lang="en-GB" dirty="0" err="1"/>
              <a:t>novamente</a:t>
            </a:r>
            <a:r>
              <a:rPr lang="en-GB" dirty="0"/>
              <a:t> </a:t>
            </a:r>
            <a:r>
              <a:rPr lang="en-GB" dirty="0" err="1"/>
              <a:t>aplicados</a:t>
            </a:r>
            <a:r>
              <a:rPr lang="en-GB" dirty="0"/>
              <a:t> e para o </a:t>
            </a:r>
            <a:r>
              <a:rPr lang="en-GB" dirty="0" err="1"/>
              <a:t>caso</a:t>
            </a:r>
            <a:r>
              <a:rPr lang="en-GB" dirty="0"/>
              <a:t> particular das </a:t>
            </a:r>
            <a:r>
              <a:rPr lang="en-GB" dirty="0" err="1"/>
              <a:t>heuristicas</a:t>
            </a:r>
            <a:r>
              <a:rPr lang="en-GB" dirty="0"/>
              <a:t> </a:t>
            </a:r>
            <a:r>
              <a:rPr lang="en-GB" dirty="0" err="1"/>
              <a:t>ao</a:t>
            </a:r>
            <a:r>
              <a:rPr lang="en-GB" dirty="0"/>
              <a:t> </a:t>
            </a:r>
            <a:r>
              <a:rPr lang="en-GB" dirty="0" err="1"/>
              <a:t>nivel</a:t>
            </a:r>
            <a:r>
              <a:rPr lang="en-GB" dirty="0"/>
              <a:t> do </a:t>
            </a:r>
            <a:r>
              <a:rPr lang="en-GB" dirty="0" err="1"/>
              <a:t>algoritmo</a:t>
            </a:r>
            <a:r>
              <a:rPr lang="en-GB" dirty="0"/>
              <a:t> de scheduling </a:t>
            </a:r>
            <a:r>
              <a:rPr lang="en-GB" dirty="0" err="1"/>
              <a:t>foram</a:t>
            </a:r>
            <a:r>
              <a:rPr lang="en-GB" dirty="0"/>
              <a:t> </a:t>
            </a:r>
            <a:r>
              <a:rPr lang="en-GB" dirty="0" err="1"/>
              <a:t>usadas</a:t>
            </a:r>
            <a:r>
              <a:rPr lang="en-GB" dirty="0"/>
              <a:t> </a:t>
            </a:r>
            <a:r>
              <a:rPr lang="en-GB" dirty="0" err="1"/>
              <a:t>ambas</a:t>
            </a:r>
            <a:r>
              <a:rPr lang="en-GB" dirty="0"/>
              <a:t> as </a:t>
            </a:r>
            <a:r>
              <a:rPr lang="en-GB" dirty="0" err="1"/>
              <a:t>possiveis</a:t>
            </a:r>
            <a:r>
              <a:rPr lang="en-GB" dirty="0"/>
              <a:t> </a:t>
            </a:r>
            <a:r>
              <a:rPr lang="en-GB" dirty="0" err="1"/>
              <a:t>ordens</a:t>
            </a:r>
            <a:r>
              <a:rPr lang="en-GB" dirty="0"/>
              <a:t> de </a:t>
            </a:r>
            <a:r>
              <a:rPr lang="en-GB" dirty="0" err="1"/>
              <a:t>processamento</a:t>
            </a:r>
            <a:r>
              <a:rPr lang="en-GB" dirty="0"/>
              <a:t> de </a:t>
            </a:r>
            <a:r>
              <a:rPr lang="en-GB" dirty="0" err="1"/>
              <a:t>tráfego</a:t>
            </a:r>
            <a:r>
              <a:rPr lang="en-GB" dirty="0"/>
              <a:t>. Tal </a:t>
            </a:r>
            <a:r>
              <a:rPr lang="en-GB" dirty="0" err="1"/>
              <a:t>como</a:t>
            </a:r>
            <a:r>
              <a:rPr lang="en-GB" dirty="0"/>
              <a:t> </a:t>
            </a:r>
            <a:r>
              <a:rPr lang="en-GB" dirty="0" err="1"/>
              <a:t>esperado</a:t>
            </a:r>
            <a:r>
              <a:rPr lang="en-GB" dirty="0"/>
              <a:t> para </a:t>
            </a:r>
            <a:r>
              <a:rPr lang="en-GB" dirty="0" err="1"/>
              <a:t>uma</a:t>
            </a:r>
            <a:r>
              <a:rPr lang="en-GB" dirty="0"/>
              <a:t> rede real e </a:t>
            </a:r>
            <a:r>
              <a:rPr lang="en-GB" dirty="0" err="1"/>
              <a:t>mais</a:t>
            </a:r>
            <a:r>
              <a:rPr lang="en-GB" dirty="0"/>
              <a:t> </a:t>
            </a:r>
            <a:r>
              <a:rPr lang="en-GB" dirty="0" err="1"/>
              <a:t>complexa</a:t>
            </a:r>
            <a:r>
              <a:rPr lang="en-GB" dirty="0"/>
              <a:t> as </a:t>
            </a:r>
            <a:r>
              <a:rPr lang="en-GB" dirty="0" err="1"/>
              <a:t>nossas</a:t>
            </a:r>
            <a:r>
              <a:rPr lang="en-GB" dirty="0"/>
              <a:t> </a:t>
            </a:r>
            <a:r>
              <a:rPr lang="en-GB" dirty="0" err="1"/>
              <a:t>heuristicas</a:t>
            </a:r>
            <a:r>
              <a:rPr lang="en-GB" dirty="0"/>
              <a:t> </a:t>
            </a:r>
            <a:r>
              <a:rPr lang="en-GB" dirty="0" err="1"/>
              <a:t>apresentam</a:t>
            </a:r>
            <a:r>
              <a:rPr lang="en-GB" dirty="0"/>
              <a:t> </a:t>
            </a:r>
            <a:r>
              <a:rPr lang="en-GB" dirty="0" err="1"/>
              <a:t>soluçoes</a:t>
            </a:r>
            <a:r>
              <a:rPr lang="en-GB" dirty="0"/>
              <a:t> largamente </a:t>
            </a:r>
            <a:r>
              <a:rPr lang="en-GB" dirty="0" err="1"/>
              <a:t>superiores</a:t>
            </a:r>
            <a:r>
              <a:rPr lang="en-GB" dirty="0"/>
              <a:t> </a:t>
            </a:r>
            <a:r>
              <a:rPr lang="en-GB" dirty="0" err="1"/>
              <a:t>aos</a:t>
            </a:r>
            <a:r>
              <a:rPr lang="en-GB" dirty="0"/>
              <a:t> </a:t>
            </a:r>
            <a:r>
              <a:rPr lang="en-GB" dirty="0" err="1"/>
              <a:t>resultados</a:t>
            </a:r>
            <a:r>
              <a:rPr lang="en-GB" dirty="0"/>
              <a:t> </a:t>
            </a:r>
            <a:r>
              <a:rPr lang="en-GB" dirty="0" err="1"/>
              <a:t>provenientes</a:t>
            </a:r>
            <a:r>
              <a:rPr lang="en-GB" dirty="0"/>
              <a:t> do </a:t>
            </a:r>
            <a:r>
              <a:rPr lang="en-GB" dirty="0" err="1"/>
              <a:t>modelo</a:t>
            </a:r>
            <a:r>
              <a:rPr lang="en-GB" dirty="0"/>
              <a:t> </a:t>
            </a:r>
            <a:r>
              <a:rPr lang="en-GB" dirty="0" err="1"/>
              <a:t>analitico</a:t>
            </a:r>
            <a:r>
              <a:rPr lang="en-GB" dirty="0"/>
              <a:t>. Para </a:t>
            </a:r>
            <a:r>
              <a:rPr lang="en-GB" dirty="0" err="1"/>
              <a:t>além</a:t>
            </a:r>
            <a:r>
              <a:rPr lang="en-GB" dirty="0"/>
              <a:t> </a:t>
            </a:r>
            <a:r>
              <a:rPr lang="en-GB" dirty="0" err="1"/>
              <a:t>disso</a:t>
            </a:r>
            <a:r>
              <a:rPr lang="en-GB" dirty="0"/>
              <a:t> a </a:t>
            </a:r>
            <a:r>
              <a:rPr lang="en-GB" dirty="0" err="1"/>
              <a:t>ordem</a:t>
            </a:r>
            <a:r>
              <a:rPr lang="en-GB" dirty="0"/>
              <a:t> </a:t>
            </a:r>
            <a:r>
              <a:rPr lang="en-GB" dirty="0" err="1"/>
              <a:t>descendente</a:t>
            </a:r>
            <a:r>
              <a:rPr lang="en-GB" dirty="0"/>
              <a:t> de </a:t>
            </a:r>
            <a:r>
              <a:rPr lang="en-GB" dirty="0" err="1"/>
              <a:t>processamento</a:t>
            </a:r>
            <a:r>
              <a:rPr lang="en-GB" dirty="0"/>
              <a:t> de </a:t>
            </a:r>
            <a:r>
              <a:rPr lang="en-GB" dirty="0" err="1"/>
              <a:t>tráfego</a:t>
            </a:r>
            <a:r>
              <a:rPr lang="en-GB" dirty="0"/>
              <a:t> (</a:t>
            </a:r>
            <a:r>
              <a:rPr lang="en-GB" dirty="0" err="1"/>
              <a:t>começando</a:t>
            </a:r>
            <a:r>
              <a:rPr lang="en-GB" dirty="0"/>
              <a:t> </a:t>
            </a:r>
            <a:r>
              <a:rPr lang="en-GB" dirty="0" err="1"/>
              <a:t>pelas</a:t>
            </a:r>
            <a:r>
              <a:rPr lang="en-GB" dirty="0"/>
              <a:t> ODU </a:t>
            </a:r>
            <a:r>
              <a:rPr lang="en-GB" dirty="0" err="1"/>
              <a:t>maiores</a:t>
            </a:r>
            <a:r>
              <a:rPr lang="en-GB" dirty="0"/>
              <a:t> </a:t>
            </a:r>
            <a:r>
              <a:rPr lang="en-GB" dirty="0" err="1"/>
              <a:t>até</a:t>
            </a:r>
            <a:r>
              <a:rPr lang="en-GB" dirty="0"/>
              <a:t> </a:t>
            </a:r>
            <a:r>
              <a:rPr lang="en-GB" dirty="0" err="1"/>
              <a:t>às</a:t>
            </a:r>
            <a:r>
              <a:rPr lang="en-GB" dirty="0"/>
              <a:t> </a:t>
            </a:r>
            <a:r>
              <a:rPr lang="en-GB" dirty="0" err="1"/>
              <a:t>mais</a:t>
            </a:r>
            <a:r>
              <a:rPr lang="en-GB" dirty="0"/>
              <a:t> </a:t>
            </a:r>
            <a:r>
              <a:rPr lang="en-GB" dirty="0" err="1"/>
              <a:t>pequenas</a:t>
            </a:r>
            <a:r>
              <a:rPr lang="en-GB" dirty="0"/>
              <a:t>) </a:t>
            </a:r>
            <a:r>
              <a:rPr lang="en-GB" dirty="0" err="1"/>
              <a:t>parece</a:t>
            </a:r>
            <a:r>
              <a:rPr lang="en-GB" dirty="0"/>
              <a:t> </a:t>
            </a:r>
            <a:r>
              <a:rPr lang="en-GB" dirty="0" err="1"/>
              <a:t>favorecer</a:t>
            </a:r>
            <a:r>
              <a:rPr lang="en-GB" dirty="0"/>
              <a:t> </a:t>
            </a:r>
            <a:r>
              <a:rPr lang="en-GB" dirty="0" err="1"/>
              <a:t>estratégias</a:t>
            </a:r>
            <a:r>
              <a:rPr lang="en-GB" dirty="0"/>
              <a:t> de routing e grooming </a:t>
            </a:r>
            <a:r>
              <a:rPr lang="en-GB" dirty="0" err="1"/>
              <a:t>mais</a:t>
            </a:r>
            <a:r>
              <a:rPr lang="en-GB" dirty="0"/>
              <a:t> </a:t>
            </a:r>
            <a:r>
              <a:rPr lang="en-GB" dirty="0" err="1"/>
              <a:t>eficientes</a:t>
            </a:r>
            <a:r>
              <a:rPr lang="en-GB" dirty="0"/>
              <a:t>. A </a:t>
            </a:r>
            <a:r>
              <a:rPr lang="en-GB" dirty="0" err="1"/>
              <a:t>ideia</a:t>
            </a:r>
            <a:r>
              <a:rPr lang="en-GB" dirty="0"/>
              <a:t> </a:t>
            </a:r>
            <a:r>
              <a:rPr lang="en-GB" dirty="0" err="1"/>
              <a:t>passa</a:t>
            </a:r>
            <a:r>
              <a:rPr lang="en-GB" dirty="0"/>
              <a:t> por </a:t>
            </a:r>
            <a:r>
              <a:rPr lang="en-GB" dirty="0" err="1"/>
              <a:t>processar</a:t>
            </a:r>
            <a:r>
              <a:rPr lang="en-GB" dirty="0"/>
              <a:t> </a:t>
            </a:r>
            <a:r>
              <a:rPr lang="en-GB" dirty="0" err="1"/>
              <a:t>primeiro</a:t>
            </a:r>
            <a:r>
              <a:rPr lang="en-GB" dirty="0"/>
              <a:t> </a:t>
            </a:r>
            <a:r>
              <a:rPr lang="en-GB" dirty="0" err="1"/>
              <a:t>os</a:t>
            </a:r>
            <a:r>
              <a:rPr lang="en-GB" dirty="0"/>
              <a:t> </a:t>
            </a:r>
            <a:r>
              <a:rPr lang="en-GB" dirty="0" err="1"/>
              <a:t>pedidos</a:t>
            </a:r>
            <a:r>
              <a:rPr lang="en-GB" dirty="0"/>
              <a:t> </a:t>
            </a:r>
            <a:r>
              <a:rPr lang="en-GB" dirty="0" err="1"/>
              <a:t>maiores</a:t>
            </a:r>
            <a:r>
              <a:rPr lang="en-GB" dirty="0"/>
              <a:t> pois </a:t>
            </a:r>
            <a:r>
              <a:rPr lang="en-GB" dirty="0" err="1"/>
              <a:t>estes</a:t>
            </a:r>
            <a:r>
              <a:rPr lang="en-GB" dirty="0"/>
              <a:t> </a:t>
            </a:r>
            <a:r>
              <a:rPr lang="en-GB" dirty="0" err="1"/>
              <a:t>sao</a:t>
            </a:r>
            <a:r>
              <a:rPr lang="en-GB" dirty="0"/>
              <a:t> </a:t>
            </a:r>
            <a:r>
              <a:rPr lang="en-GB" dirty="0" err="1"/>
              <a:t>mais</a:t>
            </a:r>
            <a:r>
              <a:rPr lang="en-GB" dirty="0"/>
              <a:t> </a:t>
            </a:r>
            <a:r>
              <a:rPr lang="en-GB" dirty="0" err="1"/>
              <a:t>dificeis</a:t>
            </a:r>
            <a:r>
              <a:rPr lang="en-GB" dirty="0"/>
              <a:t> de </a:t>
            </a:r>
            <a:r>
              <a:rPr lang="en-GB" dirty="0" err="1"/>
              <a:t>encaixar</a:t>
            </a:r>
            <a:r>
              <a:rPr lang="en-GB" dirty="0"/>
              <a:t>, de modo a </a:t>
            </a:r>
            <a:r>
              <a:rPr lang="en-GB" dirty="0" err="1"/>
              <a:t>garantir</a:t>
            </a:r>
            <a:r>
              <a:rPr lang="en-GB" dirty="0"/>
              <a:t> a </a:t>
            </a:r>
            <a:r>
              <a:rPr lang="en-GB" dirty="0" err="1"/>
              <a:t>atribuição</a:t>
            </a:r>
            <a:r>
              <a:rPr lang="en-GB" dirty="0"/>
              <a:t> de </a:t>
            </a:r>
            <a:r>
              <a:rPr lang="en-GB" dirty="0" err="1"/>
              <a:t>caminhos</a:t>
            </a:r>
            <a:r>
              <a:rPr lang="en-GB" dirty="0"/>
              <a:t> </a:t>
            </a:r>
            <a:r>
              <a:rPr lang="en-GB" dirty="0" err="1"/>
              <a:t>otimos</a:t>
            </a:r>
            <a:r>
              <a:rPr lang="en-GB" dirty="0"/>
              <a:t> a </a:t>
            </a:r>
            <a:r>
              <a:rPr lang="en-GB" dirty="0" err="1"/>
              <a:t>todos</a:t>
            </a:r>
            <a:r>
              <a:rPr lang="en-GB" dirty="0"/>
              <a:t> </a:t>
            </a:r>
            <a:r>
              <a:rPr lang="en-GB" dirty="0" err="1"/>
              <a:t>os</a:t>
            </a:r>
            <a:r>
              <a:rPr lang="en-GB" dirty="0"/>
              <a:t> </a:t>
            </a:r>
            <a:r>
              <a:rPr lang="en-GB" dirty="0" err="1"/>
              <a:t>pedidos</a:t>
            </a:r>
            <a:r>
              <a:rPr lang="en-GB" dirty="0"/>
              <a:t> de </a:t>
            </a:r>
            <a:r>
              <a:rPr lang="en-GB" dirty="0" err="1"/>
              <a:t>trafego</a:t>
            </a:r>
            <a:r>
              <a:rPr lang="en-GB" dirty="0"/>
              <a:t>. </a:t>
            </a:r>
            <a:r>
              <a:rPr lang="en-GB" dirty="0" err="1"/>
              <a:t>Relativamente</a:t>
            </a:r>
            <a:r>
              <a:rPr lang="en-GB" dirty="0"/>
              <a:t> </a:t>
            </a:r>
            <a:r>
              <a:rPr lang="en-GB" dirty="0" err="1"/>
              <a:t>aos</a:t>
            </a:r>
            <a:r>
              <a:rPr lang="en-GB" dirty="0"/>
              <a:t> ILPs </a:t>
            </a:r>
            <a:r>
              <a:rPr lang="en-GB" dirty="0" err="1"/>
              <a:t>nenhum</a:t>
            </a:r>
            <a:r>
              <a:rPr lang="en-GB" dirty="0"/>
              <a:t> </a:t>
            </a:r>
            <a:r>
              <a:rPr lang="en-GB" dirty="0" err="1"/>
              <a:t>resultado</a:t>
            </a:r>
            <a:r>
              <a:rPr lang="en-GB" dirty="0"/>
              <a:t> </a:t>
            </a:r>
            <a:r>
              <a:rPr lang="en-GB" dirty="0" err="1"/>
              <a:t>foi</a:t>
            </a:r>
            <a:r>
              <a:rPr lang="en-GB" dirty="0"/>
              <a:t> </a:t>
            </a:r>
            <a:r>
              <a:rPr lang="en-GB" dirty="0" err="1"/>
              <a:t>obtido</a:t>
            </a:r>
            <a:r>
              <a:rPr lang="en-GB" dirty="0"/>
              <a:t> </a:t>
            </a:r>
            <a:r>
              <a:rPr lang="en-GB" dirty="0" err="1"/>
              <a:t>durante</a:t>
            </a:r>
            <a:r>
              <a:rPr lang="en-GB" dirty="0"/>
              <a:t> as 24 horas de </a:t>
            </a:r>
            <a:r>
              <a:rPr lang="en-GB" dirty="0" err="1"/>
              <a:t>prazo</a:t>
            </a:r>
            <a:r>
              <a:rPr lang="en-GB" dirty="0"/>
              <a:t> </a:t>
            </a:r>
            <a:r>
              <a:rPr lang="en-GB" dirty="0" err="1"/>
              <a:t>máximo</a:t>
            </a:r>
            <a:r>
              <a:rPr lang="en-GB" dirty="0"/>
              <a:t> </a:t>
            </a:r>
            <a:r>
              <a:rPr lang="en-GB" dirty="0" err="1"/>
              <a:t>estabelecido</a:t>
            </a:r>
            <a:r>
              <a:rPr lang="en-GB" dirty="0"/>
              <a:t>, </a:t>
            </a:r>
            <a:r>
              <a:rPr lang="en-GB" dirty="0" err="1"/>
              <a:t>assim</a:t>
            </a:r>
            <a:r>
              <a:rPr lang="en-GB" dirty="0"/>
              <a:t> </a:t>
            </a:r>
            <a:r>
              <a:rPr lang="en-GB" dirty="0" err="1"/>
              <a:t>sendo</a:t>
            </a:r>
            <a:r>
              <a:rPr lang="en-GB" dirty="0"/>
              <a:t> </a:t>
            </a:r>
            <a:r>
              <a:rPr lang="en-GB" dirty="0" err="1"/>
              <a:t>confirma</a:t>
            </a:r>
            <a:r>
              <a:rPr lang="en-GB" dirty="0"/>
              <a:t> se que </a:t>
            </a:r>
            <a:r>
              <a:rPr lang="en-GB" dirty="0" err="1"/>
              <a:t>estes</a:t>
            </a:r>
            <a:r>
              <a:rPr lang="en-GB" dirty="0"/>
              <a:t> </a:t>
            </a:r>
            <a:r>
              <a:rPr lang="en-GB" dirty="0" err="1"/>
              <a:t>metodos</a:t>
            </a:r>
            <a:r>
              <a:rPr lang="en-GB" dirty="0"/>
              <a:t> </a:t>
            </a:r>
            <a:r>
              <a:rPr lang="en-GB" dirty="0" err="1"/>
              <a:t>são</a:t>
            </a:r>
            <a:r>
              <a:rPr lang="en-GB" dirty="0"/>
              <a:t> </a:t>
            </a:r>
            <a:r>
              <a:rPr lang="en-GB" dirty="0" err="1"/>
              <a:t>pouco</a:t>
            </a:r>
            <a:r>
              <a:rPr lang="en-GB" dirty="0"/>
              <a:t> </a:t>
            </a:r>
            <a:r>
              <a:rPr lang="en-GB" dirty="0" err="1"/>
              <a:t>escalaveis</a:t>
            </a:r>
            <a:r>
              <a:rPr lang="en-GB" dirty="0"/>
              <a:t> com o </a:t>
            </a:r>
            <a:r>
              <a:rPr lang="en-GB" dirty="0" err="1"/>
              <a:t>aumento</a:t>
            </a:r>
            <a:r>
              <a:rPr lang="en-GB" dirty="0"/>
              <a:t> da </a:t>
            </a:r>
            <a:r>
              <a:rPr lang="en-GB" dirty="0" err="1"/>
              <a:t>complexidade</a:t>
            </a:r>
            <a:r>
              <a:rPr lang="en-GB" dirty="0"/>
              <a:t> dos </a:t>
            </a:r>
            <a:r>
              <a:rPr lang="en-GB" dirty="0" err="1"/>
              <a:t>problemas</a:t>
            </a:r>
            <a:r>
              <a:rPr lang="en-GB" dirty="0"/>
              <a:t> (</a:t>
            </a:r>
            <a:r>
              <a:rPr lang="en-GB" dirty="0" err="1"/>
              <a:t>devido</a:t>
            </a:r>
            <a:r>
              <a:rPr lang="en-GB" dirty="0"/>
              <a:t> </a:t>
            </a:r>
            <a:r>
              <a:rPr lang="en-GB" dirty="0" err="1"/>
              <a:t>ao</a:t>
            </a:r>
            <a:r>
              <a:rPr lang="en-GB" dirty="0"/>
              <a:t> </a:t>
            </a:r>
            <a:r>
              <a:rPr lang="en-GB" dirty="0" err="1"/>
              <a:t>aumento</a:t>
            </a:r>
            <a:r>
              <a:rPr lang="en-GB" dirty="0"/>
              <a:t> </a:t>
            </a:r>
            <a:r>
              <a:rPr lang="en-GB" dirty="0" err="1"/>
              <a:t>exponencial</a:t>
            </a:r>
            <a:r>
              <a:rPr lang="en-GB" dirty="0"/>
              <a:t> do conjunto de </a:t>
            </a:r>
            <a:r>
              <a:rPr lang="en-GB" dirty="0" err="1"/>
              <a:t>possiveis</a:t>
            </a:r>
            <a:r>
              <a:rPr lang="en-GB" dirty="0"/>
              <a:t> </a:t>
            </a:r>
            <a:r>
              <a:rPr lang="en-GB" dirty="0" err="1"/>
              <a:t>soluçoes</a:t>
            </a:r>
            <a:r>
              <a:rPr lang="en-GB" dirty="0"/>
              <a:t>) e </a:t>
            </a:r>
            <a:r>
              <a:rPr lang="en-GB" dirty="0" err="1"/>
              <a:t>portanto</a:t>
            </a:r>
            <a:r>
              <a:rPr lang="en-GB" dirty="0"/>
              <a:t> </a:t>
            </a:r>
            <a:r>
              <a:rPr lang="en-GB" dirty="0" err="1"/>
              <a:t>verifica</a:t>
            </a:r>
            <a:r>
              <a:rPr lang="en-GB" dirty="0"/>
              <a:t> se que as </a:t>
            </a:r>
            <a:r>
              <a:rPr lang="en-GB" dirty="0" err="1"/>
              <a:t>heuristicas</a:t>
            </a:r>
            <a:r>
              <a:rPr lang="en-GB" dirty="0"/>
              <a:t> </a:t>
            </a:r>
            <a:r>
              <a:rPr lang="en-GB" dirty="0" err="1"/>
              <a:t>são</a:t>
            </a:r>
            <a:r>
              <a:rPr lang="en-GB" dirty="0"/>
              <a:t> </a:t>
            </a:r>
            <a:r>
              <a:rPr lang="en-GB" dirty="0" err="1"/>
              <a:t>essencias</a:t>
            </a:r>
            <a:r>
              <a:rPr lang="en-GB" dirty="0"/>
              <a:t> para o </a:t>
            </a:r>
            <a:r>
              <a:rPr lang="en-GB" dirty="0" err="1"/>
              <a:t>planeamento</a:t>
            </a:r>
            <a:r>
              <a:rPr lang="en-GB" dirty="0"/>
              <a:t>  e </a:t>
            </a:r>
            <a:r>
              <a:rPr lang="en-GB" dirty="0" err="1"/>
              <a:t>dimensionamento</a:t>
            </a:r>
            <a:r>
              <a:rPr lang="en-GB" dirty="0"/>
              <a:t> de redes </a:t>
            </a:r>
            <a:r>
              <a:rPr lang="en-GB" dirty="0" err="1"/>
              <a:t>reais</a:t>
            </a:r>
            <a:r>
              <a:rPr lang="en-GB" dirty="0"/>
              <a:t>.</a:t>
            </a:r>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24</a:t>
            </a:fld>
            <a:endParaRPr lang="en-GB"/>
          </a:p>
        </p:txBody>
      </p:sp>
    </p:spTree>
    <p:extLst>
      <p:ext uri="{BB962C8B-B14F-4D97-AF65-F5344CB8AC3E}">
        <p14:creationId xmlns:p14="http://schemas.microsoft.com/office/powerpoint/2010/main" val="797216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sz="1200" dirty="0"/>
              <a:t>which means that for simpler cases the heuristics performance can </a:t>
            </a:r>
            <a:r>
              <a:rPr lang="en-GB" sz="1200" dirty="0"/>
              <a:t>match the ILPs</a:t>
            </a:r>
          </a:p>
          <a:p>
            <a:endParaRPr lang="en-GB" sz="1200" dirty="0"/>
          </a:p>
          <a:p>
            <a:r>
              <a:rPr lang="en-US" sz="1200" dirty="0"/>
              <a:t>thus, once again showing that these algorithms may be a good solution for real and more complex problems considering that the ILP models for these cases take a long time to </a:t>
            </a:r>
            <a:r>
              <a:rPr lang="en-GB" sz="1200" dirty="0"/>
              <a:t>obtain results.</a:t>
            </a:r>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25</a:t>
            </a:fld>
            <a:endParaRPr lang="en-GB"/>
          </a:p>
        </p:txBody>
      </p:sp>
    </p:spTree>
    <p:extLst>
      <p:ext uri="{BB962C8B-B14F-4D97-AF65-F5344CB8AC3E}">
        <p14:creationId xmlns:p14="http://schemas.microsoft.com/office/powerpoint/2010/main" val="114156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An optical transport network can be seen as set of bidirectional links connecting nodes.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LINKS: Physical point-to-point connections between adjacent nodes ensured by transmission systems, thus guaranteeing the transmission of WDM signals between them. Links can be composed by one or more transmission systems where each one usually comprises one pair of unidirectional optical fibers ensuring a bidirectional connection between the nodes. In networks capable of allowing the transiting traffic to remain in the optical domain, as it is the case, it must be considered another important property of the transmission systems which is the optical reach, the maximum distance a signal can be transmitted in the optical domain before it degrades to a level where it is required optical amplification of the signal, in order to allow a correct detection of the same in the receptor. The distance between each amplification stage is typically denominated </a:t>
            </a:r>
            <a:r>
              <a:rPr lang="en-GB" sz="1200" b="0" i="0" u="none" strike="noStrike" kern="1200" baseline="0" dirty="0">
                <a:solidFill>
                  <a:schemeClr val="tx1"/>
                </a:solidFill>
                <a:latin typeface="+mn-lt"/>
                <a:ea typeface="+mn-ea"/>
                <a:cs typeface="+mn-cs"/>
              </a:rPr>
              <a:t>span. The OLTs also make part of the transmission systems.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NODES: </a:t>
            </a:r>
            <a:r>
              <a:rPr lang="en-US" sz="1200" b="0" i="0" u="none" strike="noStrike" kern="1200" baseline="0" dirty="0">
                <a:solidFill>
                  <a:schemeClr val="tx1"/>
                </a:solidFill>
                <a:latin typeface="+mn-lt"/>
                <a:ea typeface="+mn-ea"/>
                <a:cs typeface="+mn-cs"/>
              </a:rPr>
              <a:t>Nodes usually perform six main functions being them as it follows: encapsulation, electrical switching, deterministic or statistical multiplexing</a:t>
            </a:r>
          </a:p>
          <a:p>
            <a:r>
              <a:rPr lang="en-US" sz="1200" b="0" i="0" u="none" strike="noStrike" kern="1200" baseline="0" dirty="0">
                <a:solidFill>
                  <a:schemeClr val="tx1"/>
                </a:solidFill>
                <a:latin typeface="+mn-lt"/>
                <a:ea typeface="+mn-ea"/>
                <a:cs typeface="+mn-cs"/>
              </a:rPr>
              <a:t>(grooming), wavelength assignment, optical switching and finally optical multiplexing. </a:t>
            </a:r>
            <a:r>
              <a:rPr lang="en-GB" sz="1200" b="0" i="0" u="none" strike="noStrike" kern="1200" baseline="0" dirty="0">
                <a:solidFill>
                  <a:schemeClr val="tx1"/>
                </a:solidFill>
                <a:latin typeface="+mn-lt"/>
                <a:ea typeface="+mn-ea"/>
                <a:cs typeface="+mn-cs"/>
              </a:rPr>
              <a:t>All </a:t>
            </a:r>
            <a:r>
              <a:rPr lang="en-US" sz="1200" b="0" i="0" u="none" strike="noStrike" kern="1200" baseline="0" dirty="0">
                <a:solidFill>
                  <a:schemeClr val="tx1"/>
                </a:solidFill>
                <a:latin typeface="+mn-lt"/>
                <a:ea typeface="+mn-ea"/>
                <a:cs typeface="+mn-cs"/>
              </a:rPr>
              <a:t>of these tasks require a substantial amount of hardware making the nodes one of the most</a:t>
            </a:r>
          </a:p>
          <a:p>
            <a:r>
              <a:rPr lang="en-US" sz="1200" b="0" i="0" u="none" strike="noStrike" kern="1200" baseline="0" dirty="0">
                <a:solidFill>
                  <a:schemeClr val="tx1"/>
                </a:solidFill>
                <a:latin typeface="+mn-lt"/>
                <a:ea typeface="+mn-ea"/>
                <a:cs typeface="+mn-cs"/>
              </a:rPr>
              <a:t>expensive components of the network. In optical networks, nodes consist mainly of three different blocks: modules, shelves </a:t>
            </a:r>
            <a:r>
              <a:rPr lang="en-GB" sz="1200" b="0" i="0" u="none" strike="noStrike" kern="1200" baseline="0" dirty="0">
                <a:solidFill>
                  <a:schemeClr val="tx1"/>
                </a:solidFill>
                <a:latin typeface="+mn-lt"/>
                <a:ea typeface="+mn-ea"/>
                <a:cs typeface="+mn-cs"/>
              </a:rPr>
              <a:t>and racks.</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Modules</a:t>
            </a:r>
          </a:p>
          <a:p>
            <a:r>
              <a:rPr lang="en-US" sz="1200" b="0" i="0" u="none" strike="noStrike" kern="1200" baseline="0" dirty="0">
                <a:solidFill>
                  <a:schemeClr val="tx1"/>
                </a:solidFill>
                <a:latin typeface="+mn-lt"/>
                <a:ea typeface="+mn-ea"/>
                <a:cs typeface="+mn-cs"/>
              </a:rPr>
              <a:t>The independent modules are attached to shelves in order to allow backplane</a:t>
            </a:r>
          </a:p>
          <a:p>
            <a:r>
              <a:rPr lang="en-US" sz="1200" b="0" i="0" u="none" strike="noStrike" kern="1200" baseline="0" dirty="0">
                <a:solidFill>
                  <a:schemeClr val="tx1"/>
                </a:solidFill>
                <a:latin typeface="+mn-lt"/>
                <a:ea typeface="+mn-ea"/>
                <a:cs typeface="+mn-cs"/>
              </a:rPr>
              <a:t>communication and possess a required number of ports and other different components that</a:t>
            </a:r>
          </a:p>
          <a:p>
            <a:r>
              <a:rPr lang="en-US" sz="1200" b="0" i="0" u="none" strike="noStrike" kern="1200" baseline="0" dirty="0">
                <a:solidFill>
                  <a:schemeClr val="tx1"/>
                </a:solidFill>
                <a:latin typeface="+mn-lt"/>
                <a:ea typeface="+mn-ea"/>
                <a:cs typeface="+mn-cs"/>
              </a:rPr>
              <a:t>perform functions on both the optical and the electrical domains, such as, optical and electrical</a:t>
            </a:r>
          </a:p>
          <a:p>
            <a:r>
              <a:rPr lang="en-US" sz="1200" b="0" i="0" u="none" strike="noStrike" kern="1200" baseline="0" dirty="0">
                <a:solidFill>
                  <a:schemeClr val="tx1"/>
                </a:solidFill>
                <a:latin typeface="+mn-lt"/>
                <a:ea typeface="+mn-ea"/>
                <a:cs typeface="+mn-cs"/>
              </a:rPr>
              <a:t>switching, encapsulation, grooming and wavelength assignment.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Shelves/racks</a:t>
            </a:r>
          </a:p>
          <a:p>
            <a:r>
              <a:rPr lang="en-GB" sz="1200" b="0" i="0" u="none" strike="noStrike" kern="1200" baseline="0" dirty="0">
                <a:solidFill>
                  <a:schemeClr val="tx1"/>
                </a:solidFill>
                <a:latin typeface="+mn-lt"/>
                <a:ea typeface="+mn-ea"/>
                <a:cs typeface="+mn-cs"/>
              </a:rPr>
              <a:t>Regarding the shelves they </a:t>
            </a:r>
            <a:r>
              <a:rPr lang="en-US" sz="1200" b="0" i="0" u="none" strike="noStrike" kern="1200" baseline="0" dirty="0">
                <a:solidFill>
                  <a:schemeClr val="tx1"/>
                </a:solidFill>
                <a:latin typeface="+mn-lt"/>
                <a:ea typeface="+mn-ea"/>
                <a:cs typeface="+mn-cs"/>
              </a:rPr>
              <a:t>provide a common infrastructure to the modules and are attached into racks which consist in frames for mounting multiple shelves and provide power and cooling to the system</a:t>
            </a:r>
          </a:p>
          <a:p>
            <a:endParaRPr lang="en-GB"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Ports </a:t>
            </a:r>
            <a:r>
              <a:rPr lang="en-US" sz="1200" b="0" i="0" u="none" strike="noStrike" kern="1200" baseline="0" dirty="0">
                <a:solidFill>
                  <a:schemeClr val="tx1"/>
                </a:solidFill>
                <a:latin typeface="+mn-lt"/>
                <a:ea typeface="+mn-ea"/>
                <a:cs typeface="+mn-cs"/>
              </a:rPr>
              <a:t>can be defined as bidirectional optical connectors used to interconnect two modules using a pair of fibers. Each type of module occupies a given number of slots, which are the minimum</a:t>
            </a:r>
          </a:p>
          <a:p>
            <a:r>
              <a:rPr lang="en-US" sz="1200" b="0" i="0" u="none" strike="noStrike" kern="1200" baseline="0" dirty="0">
                <a:solidFill>
                  <a:schemeClr val="tx1"/>
                </a:solidFill>
                <a:latin typeface="+mn-lt"/>
                <a:ea typeface="+mn-ea"/>
                <a:cs typeface="+mn-cs"/>
              </a:rPr>
              <a:t>unit space in a shelf</a:t>
            </a:r>
            <a:endParaRPr lang="en-GB" sz="1200" b="0" i="0" u="none" strike="noStrike" kern="1200" baseline="0" dirty="0">
              <a:solidFill>
                <a:schemeClr val="tx1"/>
              </a:solidFill>
              <a:latin typeface="+mn-lt"/>
              <a:ea typeface="+mn-ea"/>
              <a:cs typeface="+mn-cs"/>
            </a:endParaRPr>
          </a:p>
          <a:p>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3</a:t>
            </a:fld>
            <a:endParaRPr lang="en-GB"/>
          </a:p>
        </p:txBody>
      </p:sp>
    </p:spTree>
    <p:extLst>
      <p:ext uri="{BB962C8B-B14F-4D97-AF65-F5344CB8AC3E}">
        <p14:creationId xmlns:p14="http://schemas.microsoft.com/office/powerpoint/2010/main" val="135616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Links and nodes are interconnected through compatible interfaces in order to form a topology.</a:t>
            </a:r>
            <a:endParaRPr lang="en-GB" dirty="0"/>
          </a:p>
          <a:p>
            <a:endParaRPr lang="en-GB" dirty="0"/>
          </a:p>
          <a:p>
            <a:r>
              <a:rPr lang="en-US" sz="1200" dirty="0"/>
              <a:t>Physical topology: </a:t>
            </a:r>
            <a:r>
              <a:rPr lang="en-US" sz="1200" b="0" i="0" u="none" strike="noStrike" kern="1200" baseline="0" dirty="0">
                <a:solidFill>
                  <a:schemeClr val="tx1"/>
                </a:solidFill>
                <a:latin typeface="+mn-lt"/>
                <a:ea typeface="+mn-ea"/>
                <a:cs typeface="+mn-cs"/>
              </a:rPr>
              <a:t>can be modeled as a graph which is a mathematical structure made of a set of vertices,</a:t>
            </a:r>
          </a:p>
          <a:p>
            <a:r>
              <a:rPr lang="en-US" sz="1200" b="0" i="0" u="none" strike="noStrike" kern="1200" baseline="0" dirty="0">
                <a:solidFill>
                  <a:schemeClr val="tx1"/>
                </a:solidFill>
                <a:latin typeface="+mn-lt"/>
                <a:ea typeface="+mn-ea"/>
                <a:cs typeface="+mn-cs"/>
              </a:rPr>
              <a:t>representing nodes, and a set of edges, representing links. Graphs are usually represented</a:t>
            </a:r>
          </a:p>
          <a:p>
            <a:r>
              <a:rPr lang="en-US" sz="1200" b="0" i="0" u="none" strike="noStrike" kern="1200" baseline="0" dirty="0">
                <a:solidFill>
                  <a:schemeClr val="tx1"/>
                </a:solidFill>
                <a:latin typeface="+mn-lt"/>
                <a:ea typeface="+mn-ea"/>
                <a:cs typeface="+mn-cs"/>
              </a:rPr>
              <a:t>pictorially using dots and arcs to represent vertices and edges, respectively, or by adjacency</a:t>
            </a:r>
          </a:p>
          <a:p>
            <a:r>
              <a:rPr lang="en-US" sz="1200" b="0" i="0" u="none" strike="noStrike" kern="1200" baseline="0" dirty="0">
                <a:solidFill>
                  <a:schemeClr val="tx1"/>
                </a:solidFill>
                <a:latin typeface="+mn-lt"/>
                <a:ea typeface="+mn-ea"/>
                <a:cs typeface="+mn-cs"/>
              </a:rPr>
              <a:t>matrices. An adjacency matrix is a matrix containing only zeros and ones and where the</a:t>
            </a:r>
          </a:p>
          <a:p>
            <a:r>
              <a:rPr lang="en-US" sz="1200" b="0" i="0" u="none" strike="noStrike" kern="1200" baseline="0" dirty="0">
                <a:solidFill>
                  <a:schemeClr val="tx1"/>
                </a:solidFill>
                <a:latin typeface="+mn-lt"/>
                <a:ea typeface="+mn-ea"/>
                <a:cs typeface="+mn-cs"/>
              </a:rPr>
              <a:t>position of the ones specify which vertices are directly connected to which other vertices</a:t>
            </a:r>
          </a:p>
          <a:p>
            <a:endParaRPr lang="en-US" sz="1200" b="0" i="0" u="none" strike="noStrike" kern="1200" baseline="0" dirty="0">
              <a:solidFill>
                <a:schemeClr val="tx1"/>
              </a:solidFill>
              <a:latin typeface="+mn-lt"/>
              <a:ea typeface="+mn-ea"/>
              <a:cs typeface="+mn-cs"/>
            </a:endParaRPr>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4</a:t>
            </a:fld>
            <a:endParaRPr lang="en-GB"/>
          </a:p>
        </p:txBody>
      </p:sp>
    </p:spTree>
    <p:extLst>
      <p:ext uri="{BB962C8B-B14F-4D97-AF65-F5344CB8AC3E}">
        <p14:creationId xmlns:p14="http://schemas.microsoft.com/office/powerpoint/2010/main" val="1650842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GB" dirty="0"/>
              <a:t>Single hop : </a:t>
            </a:r>
            <a:r>
              <a:rPr lang="en-US" dirty="0"/>
              <a:t>as intermediate nodes do not perform wavelength conversions and so the requests must be assigned with the same wavelength on all the links of the used path</a:t>
            </a:r>
          </a:p>
          <a:p>
            <a:endParaRPr lang="en-US" dirty="0"/>
          </a:p>
          <a:p>
            <a:r>
              <a:rPr lang="en-US" dirty="0"/>
              <a:t>Wavelength constraint:  implies that the utilization of the same wavelength channels is restricted to the client signals with the same endpoints</a:t>
            </a:r>
          </a:p>
          <a:p>
            <a:endParaRPr lang="en-US" dirty="0"/>
          </a:p>
          <a:p>
            <a:r>
              <a:rPr lang="en-GB" sz="1200" b="0" i="0" u="none" strike="noStrike" kern="1200" baseline="0" dirty="0">
                <a:solidFill>
                  <a:schemeClr val="tx1"/>
                </a:solidFill>
                <a:latin typeface="+mn-lt"/>
                <a:ea typeface="+mn-ea"/>
                <a:cs typeface="+mn-cs"/>
              </a:rPr>
              <a:t>this method allows information </a:t>
            </a:r>
            <a:r>
              <a:rPr lang="en-US" sz="1200" b="0" i="0" u="none" strike="noStrike" kern="1200" baseline="0" dirty="0">
                <a:solidFill>
                  <a:schemeClr val="tx1"/>
                </a:solidFill>
                <a:latin typeface="+mn-lt"/>
                <a:ea typeface="+mn-ea"/>
                <a:cs typeface="+mn-cs"/>
              </a:rPr>
              <a:t>transfer rates to reach closer values to those allowed by optical devices, which are significantly</a:t>
            </a:r>
          </a:p>
          <a:p>
            <a:r>
              <a:rPr lang="en-US" sz="1200" b="0" i="0" u="none" strike="noStrike" kern="1200" baseline="0" dirty="0">
                <a:solidFill>
                  <a:schemeClr val="tx1"/>
                </a:solidFill>
                <a:latin typeface="+mn-lt"/>
                <a:ea typeface="+mn-ea"/>
                <a:cs typeface="+mn-cs"/>
              </a:rPr>
              <a:t>beyond the rates achievable in an Optical-Electronic-Optical (O-E-O) network.</a:t>
            </a:r>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8</a:t>
            </a:fld>
            <a:endParaRPr lang="en-GB"/>
          </a:p>
        </p:txBody>
      </p:sp>
    </p:spTree>
    <p:extLst>
      <p:ext uri="{BB962C8B-B14F-4D97-AF65-F5344CB8AC3E}">
        <p14:creationId xmlns:p14="http://schemas.microsoft.com/office/powerpoint/2010/main" val="2769838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costs can be divided into two major branches: the</a:t>
            </a:r>
          </a:p>
          <a:p>
            <a:r>
              <a:rPr lang="en-US" sz="1200" b="0" i="0" u="none" strike="noStrike" kern="1200" baseline="0" dirty="0">
                <a:solidFill>
                  <a:schemeClr val="tx1"/>
                </a:solidFill>
                <a:latin typeface="+mn-lt"/>
                <a:ea typeface="+mn-ea"/>
                <a:cs typeface="+mn-cs"/>
              </a:rPr>
              <a:t>CAPEX and the OPEX. The first will be analyzed more closely during this dissertation and</a:t>
            </a:r>
          </a:p>
          <a:p>
            <a:r>
              <a:rPr lang="en-US" sz="1200" b="0" i="0" u="none" strike="noStrike" kern="1200" baseline="0" dirty="0">
                <a:solidFill>
                  <a:schemeClr val="tx1"/>
                </a:solidFill>
                <a:latin typeface="+mn-lt"/>
                <a:ea typeface="+mn-ea"/>
                <a:cs typeface="+mn-cs"/>
              </a:rPr>
              <a:t>can be sub-divided into the cost of buying and installing the equipment as well as setting up</a:t>
            </a:r>
          </a:p>
          <a:p>
            <a:r>
              <a:rPr lang="en-US" sz="1200" b="0" i="0" u="none" strike="noStrike" kern="1200" baseline="0" dirty="0">
                <a:solidFill>
                  <a:schemeClr val="tx1"/>
                </a:solidFill>
                <a:latin typeface="+mn-lt"/>
                <a:ea typeface="+mn-ea"/>
                <a:cs typeface="+mn-cs"/>
              </a:rPr>
              <a:t>the infrastructures and the second represents an expense a network company incurs through</a:t>
            </a:r>
          </a:p>
          <a:p>
            <a:r>
              <a:rPr lang="en-US" sz="1200" b="0" i="0" u="none" strike="noStrike" kern="1200" baseline="0" dirty="0">
                <a:solidFill>
                  <a:schemeClr val="tx1"/>
                </a:solidFill>
                <a:latin typeface="+mn-lt"/>
                <a:ea typeface="+mn-ea"/>
                <a:cs typeface="+mn-cs"/>
              </a:rPr>
              <a:t>its normal operations, which can include rent, inventory costs, insurance, and funds allocated</a:t>
            </a:r>
          </a:p>
          <a:p>
            <a:r>
              <a:rPr lang="en-GB" sz="1200" b="0" i="0" u="none" strike="noStrike" kern="1200" baseline="0" dirty="0">
                <a:solidFill>
                  <a:schemeClr val="tx1"/>
                </a:solidFill>
                <a:latin typeface="+mn-lt"/>
                <a:ea typeface="+mn-ea"/>
                <a:cs typeface="+mn-cs"/>
              </a:rPr>
              <a:t>for research and development</a:t>
            </a:r>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9</a:t>
            </a:fld>
            <a:endParaRPr lang="en-GB"/>
          </a:p>
        </p:txBody>
      </p:sp>
    </p:spTree>
    <p:extLst>
      <p:ext uri="{BB962C8B-B14F-4D97-AF65-F5344CB8AC3E}">
        <p14:creationId xmlns:p14="http://schemas.microsoft.com/office/powerpoint/2010/main" val="2741218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useful for cases where there is lack of some information, for example the number of demands to process or the topology of the network, or when the routing and/or grooming processes are unknown.</a:t>
            </a:r>
          </a:p>
          <a:p>
            <a:endParaRPr lang="en-US" dirty="0"/>
          </a:p>
          <a:p>
            <a:r>
              <a:rPr lang="en-US" dirty="0"/>
              <a:t>Epsilon: </a:t>
            </a:r>
            <a:r>
              <a:rPr lang="en-GB" sz="1200" b="0" i="0" u="none" strike="noStrike" kern="1200" baseline="0" dirty="0">
                <a:solidFill>
                  <a:schemeClr val="tx1"/>
                </a:solidFill>
                <a:latin typeface="+mn-lt"/>
                <a:ea typeface="+mn-ea"/>
                <a:cs typeface="+mn-cs"/>
              </a:rPr>
              <a:t>grooming coefficient</a:t>
            </a:r>
          </a:p>
          <a:p>
            <a:r>
              <a:rPr lang="en-GB" sz="1200" b="0" i="0" u="none" strike="noStrike" kern="1200" baseline="0" dirty="0">
                <a:solidFill>
                  <a:schemeClr val="tx1"/>
                </a:solidFill>
                <a:latin typeface="+mn-lt"/>
                <a:ea typeface="+mn-ea"/>
                <a:cs typeface="+mn-cs"/>
              </a:rPr>
              <a:t>k: survivability coefficient</a:t>
            </a:r>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11</a:t>
            </a:fld>
            <a:endParaRPr lang="en-GB"/>
          </a:p>
        </p:txBody>
      </p:sp>
    </p:spTree>
    <p:extLst>
      <p:ext uri="{BB962C8B-B14F-4D97-AF65-F5344CB8AC3E}">
        <p14:creationId xmlns:p14="http://schemas.microsoft.com/office/powerpoint/2010/main" val="3574198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It is a conceptual structure composed of a set of different layered entities which provide generic functionality while also being able to be selectively changed, thus enabling the possibility of future improvement by introducing new and more complex features and considerations of real worldwide networks.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When there is one or multiple traffic demands to be processed initially they must be sorted in a scheduler block, according to a predefined rule. Thereafter, the demands are sent one by one into a logical topology manager block where either an already existent capacity is used to route the demand or a request is made to create the capacity. That request is sent to a physical topology manager, where the information about the network physical links capacity is stored, and depending on the existence of remaining capacity, between other aspects, a response is given back to the logical topology manager regarding the possibility or not to route the demand. Finally, the useful information contained on the logical and physical manager blocks, as well as the information regarding the status of each processed demand, can be stored in sink blocks also presented in the diagram above.</a:t>
            </a:r>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14</a:t>
            </a:fld>
            <a:endParaRPr lang="en-GB"/>
          </a:p>
        </p:txBody>
      </p:sp>
    </p:spTree>
    <p:extLst>
      <p:ext uri="{BB962C8B-B14F-4D97-AF65-F5344CB8AC3E}">
        <p14:creationId xmlns:p14="http://schemas.microsoft.com/office/powerpoint/2010/main" val="3823912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executable file is generated upon the compilation of the project.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Log File allows for a detailed analysis of a simulation. It will output a file named log.txt containing the timestamp of when a block is initialized, the number of samples in the buffer ready to be processed for each input signal, the signal buffer space for each output signal and the amount of time in seconds that took to run each block. This will occur in each and every cycle until the system terminates the simulation.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After running a simulation a text file named FinalReport.txt is generated, in the same directory of the project, containing the final results. Detailed information regarding the network nodes and links constitution, a routing scheme of the demands processed and the final CAPEX values obtained for the network are presented in this file.</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15</a:t>
            </a:fld>
            <a:endParaRPr lang="en-GB"/>
          </a:p>
        </p:txBody>
      </p:sp>
    </p:spTree>
    <p:extLst>
      <p:ext uri="{BB962C8B-B14F-4D97-AF65-F5344CB8AC3E}">
        <p14:creationId xmlns:p14="http://schemas.microsoft.com/office/powerpoint/2010/main" val="156180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 a smart combination of some of this aspects.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b="0" i="0" u="none" strike="noStrike" kern="1200" baseline="0" dirty="0">
                <a:solidFill>
                  <a:schemeClr val="tx1"/>
                </a:solidFill>
                <a:latin typeface="+mn-lt"/>
                <a:ea typeface="+mn-ea"/>
                <a:cs typeface="+mn-cs"/>
              </a:rPr>
              <a:t>The chosen criteria for test performing purposes was the descending ordering rule since demands that require bigger bandwidths become harder to accommodate and thus should be the first ones to be processed in order to guarantee the assignment of the optimal paths.</a:t>
            </a:r>
          </a:p>
          <a:p>
            <a:endParaRPr lang="en-US" sz="1200" b="0" i="0" u="none" strike="noStrike" kern="1200" baseline="0" dirty="0">
              <a:solidFill>
                <a:schemeClr val="tx1"/>
              </a:solidFill>
              <a:latin typeface="+mn-lt"/>
              <a:ea typeface="+mn-ea"/>
              <a:cs typeface="+mn-cs"/>
            </a:endParaRPr>
          </a:p>
          <a:p>
            <a:r>
              <a:rPr lang="en-GB" sz="1200" b="0" i="0" u="none" strike="noStrike" kern="1200" baseline="0" dirty="0">
                <a:solidFill>
                  <a:schemeClr val="tx1"/>
                </a:solidFill>
                <a:latin typeface="+mn-lt"/>
                <a:ea typeface="+mn-ea"/>
                <a:cs typeface="+mn-cs"/>
              </a:rPr>
              <a:t>It is </a:t>
            </a:r>
            <a:r>
              <a:rPr lang="en-US" sz="1200" b="0" i="0" u="none" strike="noStrike" kern="1200" baseline="0" dirty="0">
                <a:solidFill>
                  <a:schemeClr val="tx1"/>
                </a:solidFill>
                <a:latin typeface="+mn-lt"/>
                <a:ea typeface="+mn-ea"/>
                <a:cs typeface="+mn-cs"/>
              </a:rPr>
              <a:t>assumed that although multiple demands can be added at once till the network, each demand is processed individually before moving on to the next.</a:t>
            </a:r>
            <a:endParaRPr lang="en-GB" sz="1200" dirty="0"/>
          </a:p>
          <a:p>
            <a:endParaRPr lang="en-GB" dirty="0"/>
          </a:p>
        </p:txBody>
      </p:sp>
      <p:sp>
        <p:nvSpPr>
          <p:cNvPr id="4" name="Marcador de Posição do Número do Diapositivo 3"/>
          <p:cNvSpPr>
            <a:spLocks noGrp="1"/>
          </p:cNvSpPr>
          <p:nvPr>
            <p:ph type="sldNum" sz="quarter" idx="5"/>
          </p:nvPr>
        </p:nvSpPr>
        <p:spPr/>
        <p:txBody>
          <a:bodyPr/>
          <a:lstStyle/>
          <a:p>
            <a:fld id="{92DD911B-5965-4849-A452-4F5D1D9B7868}" type="slidenum">
              <a:rPr lang="en-GB" smtClean="0"/>
              <a:t>16</a:t>
            </a:fld>
            <a:endParaRPr lang="en-GB"/>
          </a:p>
        </p:txBody>
      </p:sp>
    </p:spTree>
    <p:extLst>
      <p:ext uri="{BB962C8B-B14F-4D97-AF65-F5344CB8AC3E}">
        <p14:creationId xmlns:p14="http://schemas.microsoft.com/office/powerpoint/2010/main" val="1863220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o de Título">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PT"/>
              <a:t>Clique para editar o estilo de título do Modelo Global</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1110E1CE-2F22-4AFC-8131-DBDD74E5F878}" type="datetimeFigureOut">
              <a:rPr lang="en-GB" smtClean="0"/>
              <a:t>23/07/2019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279F27-B815-4E39-B9BA-E4C769FE60ED}" type="slidenum">
              <a:rPr lang="en-GB" smtClean="0"/>
              <a:t>‹nº›</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05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1110E1CE-2F22-4AFC-8131-DBDD74E5F878}" type="datetimeFigureOut">
              <a:rPr lang="en-GB" smtClean="0"/>
              <a:t>23/07/2019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279F27-B815-4E39-B9BA-E4C769FE60ED}" type="slidenum">
              <a:rPr lang="en-GB" smtClean="0"/>
              <a:t>‹nº›</a:t>
            </a:fld>
            <a:endParaRPr lang="en-GB"/>
          </a:p>
        </p:txBody>
      </p:sp>
    </p:spTree>
    <p:extLst>
      <p:ext uri="{BB962C8B-B14F-4D97-AF65-F5344CB8AC3E}">
        <p14:creationId xmlns:p14="http://schemas.microsoft.com/office/powerpoint/2010/main" val="1260575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e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1110E1CE-2F22-4AFC-8131-DBDD74E5F878}" type="datetimeFigureOut">
              <a:rPr lang="en-GB" smtClean="0"/>
              <a:t>23/07/2019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279F27-B815-4E39-B9BA-E4C769FE60ED}" type="slidenum">
              <a:rPr lang="en-GB" smtClean="0"/>
              <a:t>‹nº›</a:t>
            </a:fld>
            <a:endParaRPr lang="en-GB"/>
          </a:p>
        </p:txBody>
      </p:sp>
    </p:spTree>
    <p:extLst>
      <p:ext uri="{BB962C8B-B14F-4D97-AF65-F5344CB8AC3E}">
        <p14:creationId xmlns:p14="http://schemas.microsoft.com/office/powerpoint/2010/main" val="3123318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1110E1CE-2F22-4AFC-8131-DBDD74E5F878}" type="datetimeFigureOut">
              <a:rPr lang="en-GB" smtClean="0"/>
              <a:t>23/07/2019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279F27-B815-4E39-B9BA-E4C769FE60ED}" type="slidenum">
              <a:rPr lang="en-GB" smtClean="0"/>
              <a:t>‹nº›</a:t>
            </a:fld>
            <a:endParaRPr lang="en-GB"/>
          </a:p>
        </p:txBody>
      </p:sp>
    </p:spTree>
    <p:extLst>
      <p:ext uri="{BB962C8B-B14F-4D97-AF65-F5344CB8AC3E}">
        <p14:creationId xmlns:p14="http://schemas.microsoft.com/office/powerpoint/2010/main" val="46819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c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1110E1CE-2F22-4AFC-8131-DBDD74E5F878}" type="datetimeFigureOut">
              <a:rPr lang="en-GB" smtClean="0"/>
              <a:t>23/07/2019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D279F27-B815-4E39-B9BA-E4C769FE60ED}" type="slidenum">
              <a:rPr lang="en-GB" smtClean="0"/>
              <a:t>‹nº›</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92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1110E1CE-2F22-4AFC-8131-DBDD74E5F878}" type="datetimeFigureOut">
              <a:rPr lang="en-GB" smtClean="0"/>
              <a:t>23/07/2019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279F27-B815-4E39-B9BA-E4C769FE60ED}" type="slidenum">
              <a:rPr lang="en-GB" smtClean="0"/>
              <a:t>‹nº›</a:t>
            </a:fld>
            <a:endParaRPr lang="en-GB"/>
          </a:p>
        </p:txBody>
      </p:sp>
    </p:spTree>
    <p:extLst>
      <p:ext uri="{BB962C8B-B14F-4D97-AF65-F5344CB8AC3E}">
        <p14:creationId xmlns:p14="http://schemas.microsoft.com/office/powerpoint/2010/main" val="3057865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097280" y="2582335"/>
            <a:ext cx="4937760" cy="32867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217920" y="2582334"/>
            <a:ext cx="4937760" cy="328676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1110E1CE-2F22-4AFC-8131-DBDD74E5F878}" type="datetimeFigureOut">
              <a:rPr lang="en-GB" smtClean="0"/>
              <a:t>23/07/2019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D279F27-B815-4E39-B9BA-E4C769FE60ED}" type="slidenum">
              <a:rPr lang="en-GB" smtClean="0"/>
              <a:t>‹nº›</a:t>
            </a:fld>
            <a:endParaRPr lang="en-GB"/>
          </a:p>
        </p:txBody>
      </p:sp>
    </p:spTree>
    <p:extLst>
      <p:ext uri="{BB962C8B-B14F-4D97-AF65-F5344CB8AC3E}">
        <p14:creationId xmlns:p14="http://schemas.microsoft.com/office/powerpoint/2010/main" val="1226591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1110E1CE-2F22-4AFC-8131-DBDD74E5F878}" type="datetimeFigureOut">
              <a:rPr lang="en-GB" smtClean="0"/>
              <a:t>23/07/2019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D279F27-B815-4E39-B9BA-E4C769FE60ED}" type="slidenum">
              <a:rPr lang="en-GB" smtClean="0"/>
              <a:t>‹nº›</a:t>
            </a:fld>
            <a:endParaRPr lang="en-GB"/>
          </a:p>
        </p:txBody>
      </p:sp>
    </p:spTree>
    <p:extLst>
      <p:ext uri="{BB962C8B-B14F-4D97-AF65-F5344CB8AC3E}">
        <p14:creationId xmlns:p14="http://schemas.microsoft.com/office/powerpoint/2010/main" val="3296373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110E1CE-2F22-4AFC-8131-DBDD74E5F878}" type="datetimeFigureOut">
              <a:rPr lang="en-GB" smtClean="0"/>
              <a:t>23/07/2019</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5D279F27-B815-4E39-B9BA-E4C769FE60ED}" type="slidenum">
              <a:rPr lang="en-GB" smtClean="0"/>
              <a:t>‹nº›</a:t>
            </a:fld>
            <a:endParaRPr lang="en-GB"/>
          </a:p>
        </p:txBody>
      </p:sp>
    </p:spTree>
    <p:extLst>
      <p:ext uri="{BB962C8B-B14F-4D97-AF65-F5344CB8AC3E}">
        <p14:creationId xmlns:p14="http://schemas.microsoft.com/office/powerpoint/2010/main" val="149402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PT"/>
              <a:t>Clique para editar o estilo de título do Modelo Global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110E1CE-2F22-4AFC-8131-DBDD74E5F878}" type="datetimeFigureOut">
              <a:rPr lang="en-GB" smtClean="0"/>
              <a:t>23/07/2019</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D279F27-B815-4E39-B9BA-E4C769FE60ED}" type="slidenum">
              <a:rPr lang="en-GB" smtClean="0"/>
              <a:t>‹nº›</a:t>
            </a:fld>
            <a:endParaRPr lang="en-GB"/>
          </a:p>
        </p:txBody>
      </p:sp>
    </p:spTree>
    <p:extLst>
      <p:ext uri="{BB962C8B-B14F-4D97-AF65-F5344CB8AC3E}">
        <p14:creationId xmlns:p14="http://schemas.microsoft.com/office/powerpoint/2010/main" val="2241899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110E1CE-2F22-4AFC-8131-DBDD74E5F878}" type="datetimeFigureOut">
              <a:rPr lang="en-GB" smtClean="0"/>
              <a:t>23/07/2019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D279F27-B815-4E39-B9BA-E4C769FE60ED}" type="slidenum">
              <a:rPr lang="en-GB" smtClean="0"/>
              <a:t>‹nº›</a:t>
            </a:fld>
            <a:endParaRPr lang="en-GB"/>
          </a:p>
        </p:txBody>
      </p:sp>
    </p:spTree>
    <p:extLst>
      <p:ext uri="{BB962C8B-B14F-4D97-AF65-F5344CB8AC3E}">
        <p14:creationId xmlns:p14="http://schemas.microsoft.com/office/powerpoint/2010/main" val="942643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110E1CE-2F22-4AFC-8131-DBDD74E5F878}" type="datetimeFigureOut">
              <a:rPr lang="en-GB" smtClean="0"/>
              <a:t>23/07/2019</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D279F27-B815-4E39-B9BA-E4C769FE60ED}" type="slidenum">
              <a:rPr lang="en-GB" smtClean="0"/>
              <a:t>‹nº›</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191459"/>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4.png"/><Relationship Id="rId7" Type="http://schemas.openxmlformats.org/officeDocument/2006/relationships/diagramQuickStyle" Target="../diagrams/quickStyle3.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2.png"/><Relationship Id="rId9" Type="http://schemas.microsoft.com/office/2007/relationships/diagramDrawing" Target="../diagrams/drawing3.xml"/></Relationships>
</file>

<file path=ppt/slides/_rels/slide19.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5.png"/><Relationship Id="rId7" Type="http://schemas.openxmlformats.org/officeDocument/2006/relationships/diagramQuickStyle" Target="../diagrams/quickStyle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png"/><Relationship Id="rId9" Type="http://schemas.microsoft.com/office/2007/relationships/diagramDrawing" Target="../diagrams/drawing4.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png"/><Relationship Id="rId7" Type="http://schemas.openxmlformats.org/officeDocument/2006/relationships/diagramColors" Target="../diagrams/colors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D4D44B0F-096D-4191-A533-211E2CD7F7E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6367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ção de Conteúdo 3">
            <a:extLst>
              <a:ext uri="{FF2B5EF4-FFF2-40B4-BE49-F238E27FC236}">
                <a16:creationId xmlns:a16="http://schemas.microsoft.com/office/drawing/2014/main" id="{650BB666-A416-4CDE-8E4B-F691FF88C15E}"/>
              </a:ext>
            </a:extLst>
          </p:cNvPr>
          <p:cNvPicPr>
            <a:picLocks noGrp="1" noChangeAspect="1"/>
          </p:cNvPicPr>
          <p:nvPr>
            <p:ph idx="4294967295"/>
          </p:nvPr>
        </p:nvPicPr>
        <p:blipFill rotWithShape="1">
          <a:blip r:embed="rId2"/>
          <a:srcRect l="26004" t="15938" r="22061" b="11882"/>
          <a:stretch/>
        </p:blipFill>
        <p:spPr>
          <a:xfrm>
            <a:off x="5849182" y="1155493"/>
            <a:ext cx="6342818" cy="4958997"/>
          </a:xfrm>
          <a:prstGeom prst="rect">
            <a:avLst/>
          </a:prstGeom>
        </p:spPr>
      </p:pic>
      <p:pic>
        <p:nvPicPr>
          <p:cNvPr id="5" name="Imagem 4">
            <a:extLst>
              <a:ext uri="{FF2B5EF4-FFF2-40B4-BE49-F238E27FC236}">
                <a16:creationId xmlns:a16="http://schemas.microsoft.com/office/drawing/2014/main" id="{DA28A296-5ECE-4E0C-9230-A0FD85E07688}"/>
              </a:ext>
            </a:extLst>
          </p:cNvPr>
          <p:cNvPicPr>
            <a:picLocks noChangeAspect="1"/>
          </p:cNvPicPr>
          <p:nvPr/>
        </p:nvPicPr>
        <p:blipFill rotWithShape="1">
          <a:blip r:embed="rId3"/>
          <a:srcRect l="38924" t="52658" r="17595" b="30127"/>
          <a:stretch/>
        </p:blipFill>
        <p:spPr>
          <a:xfrm>
            <a:off x="1173616" y="1950461"/>
            <a:ext cx="4826645" cy="1074931"/>
          </a:xfrm>
          <a:prstGeom prst="rect">
            <a:avLst/>
          </a:prstGeom>
        </p:spPr>
      </p:pic>
      <p:pic>
        <p:nvPicPr>
          <p:cNvPr id="6" name="Imagem 5">
            <a:extLst>
              <a:ext uri="{FF2B5EF4-FFF2-40B4-BE49-F238E27FC236}">
                <a16:creationId xmlns:a16="http://schemas.microsoft.com/office/drawing/2014/main" id="{829490CF-8DBC-4002-867D-F744D6262157}"/>
              </a:ext>
            </a:extLst>
          </p:cNvPr>
          <p:cNvPicPr>
            <a:picLocks noChangeAspect="1"/>
          </p:cNvPicPr>
          <p:nvPr/>
        </p:nvPicPr>
        <p:blipFill rotWithShape="1">
          <a:blip r:embed="rId4"/>
          <a:srcRect l="42564" t="53333" r="21297" b="33671"/>
          <a:stretch/>
        </p:blipFill>
        <p:spPr>
          <a:xfrm>
            <a:off x="1263927" y="3634992"/>
            <a:ext cx="4406094" cy="891251"/>
          </a:xfrm>
          <a:prstGeom prst="rect">
            <a:avLst/>
          </a:prstGeom>
        </p:spPr>
      </p:pic>
      <p:pic>
        <p:nvPicPr>
          <p:cNvPr id="7" name="Imagem 6">
            <a:extLst>
              <a:ext uri="{FF2B5EF4-FFF2-40B4-BE49-F238E27FC236}">
                <a16:creationId xmlns:a16="http://schemas.microsoft.com/office/drawing/2014/main" id="{A73F8306-F994-4B3A-92D4-3F4C88FD81B2}"/>
              </a:ext>
            </a:extLst>
          </p:cNvPr>
          <p:cNvPicPr>
            <a:picLocks noChangeAspect="1"/>
          </p:cNvPicPr>
          <p:nvPr/>
        </p:nvPicPr>
        <p:blipFill rotWithShape="1">
          <a:blip r:embed="rId5"/>
          <a:srcRect l="3565" t="7353" r="50554" b="83548"/>
          <a:stretch/>
        </p:blipFill>
        <p:spPr>
          <a:xfrm>
            <a:off x="7552267" y="0"/>
            <a:ext cx="4639733" cy="517561"/>
          </a:xfrm>
          <a:prstGeom prst="rect">
            <a:avLst/>
          </a:prstGeom>
        </p:spPr>
      </p:pic>
      <p:sp>
        <p:nvSpPr>
          <p:cNvPr id="8" name="CaixaDeTexto 7">
            <a:extLst>
              <a:ext uri="{FF2B5EF4-FFF2-40B4-BE49-F238E27FC236}">
                <a16:creationId xmlns:a16="http://schemas.microsoft.com/office/drawing/2014/main" id="{74942880-FBF9-4C30-BB9D-BF80EF42D87E}"/>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
        <p:nvSpPr>
          <p:cNvPr id="2" name="Retângulo: Cantos Arredondados 1">
            <a:extLst>
              <a:ext uri="{FF2B5EF4-FFF2-40B4-BE49-F238E27FC236}">
                <a16:creationId xmlns:a16="http://schemas.microsoft.com/office/drawing/2014/main" id="{2B9A03D3-41AD-4FE3-8949-497CB80F8C66}"/>
              </a:ext>
            </a:extLst>
          </p:cNvPr>
          <p:cNvSpPr/>
          <p:nvPr/>
        </p:nvSpPr>
        <p:spPr>
          <a:xfrm>
            <a:off x="598311" y="1749778"/>
            <a:ext cx="5870222" cy="295768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43848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5BCD77-40AE-48F0-A55D-0B2ABCE15AF1}"/>
              </a:ext>
            </a:extLst>
          </p:cNvPr>
          <p:cNvSpPr>
            <a:spLocks noGrp="1"/>
          </p:cNvSpPr>
          <p:nvPr>
            <p:ph type="title"/>
          </p:nvPr>
        </p:nvSpPr>
        <p:spPr>
          <a:xfrm>
            <a:off x="1204855" y="726241"/>
            <a:ext cx="9950825" cy="844475"/>
          </a:xfrm>
        </p:spPr>
        <p:txBody>
          <a:bodyPr/>
          <a:lstStyle/>
          <a:p>
            <a:r>
              <a:rPr lang="en-GB" b="1" dirty="0"/>
              <a:t>CAPEX Models</a:t>
            </a:r>
          </a:p>
        </p:txBody>
      </p:sp>
      <p:sp>
        <p:nvSpPr>
          <p:cNvPr id="3" name="Marcador de Posição de Conteúdo 2">
            <a:extLst>
              <a:ext uri="{FF2B5EF4-FFF2-40B4-BE49-F238E27FC236}">
                <a16:creationId xmlns:a16="http://schemas.microsoft.com/office/drawing/2014/main" id="{F10559B4-9DB0-41A0-AA7E-8A47FFA15679}"/>
              </a:ext>
            </a:extLst>
          </p:cNvPr>
          <p:cNvSpPr>
            <a:spLocks noGrp="1"/>
          </p:cNvSpPr>
          <p:nvPr>
            <p:ph idx="1"/>
          </p:nvPr>
        </p:nvSpPr>
        <p:spPr>
          <a:xfrm>
            <a:off x="1204856" y="1845734"/>
            <a:ext cx="9950824" cy="4023360"/>
          </a:xfrm>
        </p:spPr>
        <p:txBody>
          <a:bodyPr/>
          <a:lstStyle/>
          <a:p>
            <a:r>
              <a:rPr lang="en-GB" sz="2800" i="1" dirty="0"/>
              <a:t>Analytical</a:t>
            </a:r>
            <a:endParaRPr lang="en-GB" i="1" dirty="0"/>
          </a:p>
          <a:p>
            <a:pPr marL="0" indent="0">
              <a:buNone/>
            </a:pPr>
            <a:endParaRPr lang="en-GB" dirty="0"/>
          </a:p>
          <a:p>
            <a:pPr marL="0" indent="0">
              <a:buNone/>
            </a:pPr>
            <a:r>
              <a:rPr lang="en-US" dirty="0"/>
              <a:t>Statistical approximation that do not provide exact and precise values.</a:t>
            </a:r>
          </a:p>
          <a:p>
            <a:pPr marL="0" indent="0">
              <a:buNone/>
            </a:pPr>
            <a:endParaRPr lang="en-US" dirty="0"/>
          </a:p>
          <a:p>
            <a:pPr marL="0" indent="0">
              <a:buNone/>
            </a:pPr>
            <a:r>
              <a:rPr lang="en-US" dirty="0"/>
              <a:t> </a:t>
            </a:r>
            <a:endParaRPr lang="en-GB" dirty="0"/>
          </a:p>
        </p:txBody>
      </p:sp>
      <p:pic>
        <p:nvPicPr>
          <p:cNvPr id="4" name="Imagem 3">
            <a:extLst>
              <a:ext uri="{FF2B5EF4-FFF2-40B4-BE49-F238E27FC236}">
                <a16:creationId xmlns:a16="http://schemas.microsoft.com/office/drawing/2014/main" id="{AE7ADBE2-7F7F-45BF-836C-25372B41B67E}"/>
              </a:ext>
            </a:extLst>
          </p:cNvPr>
          <p:cNvPicPr>
            <a:picLocks noChangeAspect="1"/>
          </p:cNvPicPr>
          <p:nvPr/>
        </p:nvPicPr>
        <p:blipFill rotWithShape="1">
          <a:blip r:embed="rId3"/>
          <a:srcRect l="42816" t="29874" r="16551" b="55780"/>
          <a:stretch/>
        </p:blipFill>
        <p:spPr>
          <a:xfrm>
            <a:off x="1458409" y="3664845"/>
            <a:ext cx="4953965" cy="983848"/>
          </a:xfrm>
          <a:prstGeom prst="rect">
            <a:avLst/>
          </a:prstGeom>
        </p:spPr>
      </p:pic>
      <p:pic>
        <p:nvPicPr>
          <p:cNvPr id="5" name="Imagem 4">
            <a:extLst>
              <a:ext uri="{FF2B5EF4-FFF2-40B4-BE49-F238E27FC236}">
                <a16:creationId xmlns:a16="http://schemas.microsoft.com/office/drawing/2014/main" id="{B38611E2-7C0A-4F79-A89A-54AA56DF7C44}"/>
              </a:ext>
            </a:extLst>
          </p:cNvPr>
          <p:cNvPicPr>
            <a:picLocks noChangeAspect="1"/>
          </p:cNvPicPr>
          <p:nvPr/>
        </p:nvPicPr>
        <p:blipFill rotWithShape="1">
          <a:blip r:embed="rId3"/>
          <a:srcRect l="48987" t="64135" r="26804" b="22869"/>
          <a:stretch/>
        </p:blipFill>
        <p:spPr>
          <a:xfrm>
            <a:off x="6852211" y="3757443"/>
            <a:ext cx="2951545" cy="891250"/>
          </a:xfrm>
          <a:prstGeom prst="rect">
            <a:avLst/>
          </a:prstGeom>
        </p:spPr>
      </p:pic>
      <p:pic>
        <p:nvPicPr>
          <p:cNvPr id="6" name="Imagem 5">
            <a:extLst>
              <a:ext uri="{FF2B5EF4-FFF2-40B4-BE49-F238E27FC236}">
                <a16:creationId xmlns:a16="http://schemas.microsoft.com/office/drawing/2014/main" id="{69DA6458-0C22-4EA2-BF7E-2E612A4F5A0F}"/>
              </a:ext>
            </a:extLst>
          </p:cNvPr>
          <p:cNvPicPr>
            <a:picLocks noChangeAspect="1"/>
          </p:cNvPicPr>
          <p:nvPr/>
        </p:nvPicPr>
        <p:blipFill rotWithShape="1">
          <a:blip r:embed="rId4"/>
          <a:srcRect l="21646" t="51308" r="38576" b="29958"/>
          <a:stretch/>
        </p:blipFill>
        <p:spPr>
          <a:xfrm>
            <a:off x="3987478" y="4859322"/>
            <a:ext cx="4849792" cy="1284790"/>
          </a:xfrm>
          <a:prstGeom prst="rect">
            <a:avLst/>
          </a:prstGeom>
        </p:spPr>
      </p:pic>
      <p:pic>
        <p:nvPicPr>
          <p:cNvPr id="7" name="Imagem 6">
            <a:extLst>
              <a:ext uri="{FF2B5EF4-FFF2-40B4-BE49-F238E27FC236}">
                <a16:creationId xmlns:a16="http://schemas.microsoft.com/office/drawing/2014/main" id="{174CC5CE-F4BF-4947-B0EA-FC8802782137}"/>
              </a:ext>
            </a:extLst>
          </p:cNvPr>
          <p:cNvPicPr>
            <a:picLocks noChangeAspect="1"/>
          </p:cNvPicPr>
          <p:nvPr/>
        </p:nvPicPr>
        <p:blipFill rotWithShape="1">
          <a:blip r:embed="rId5"/>
          <a:srcRect l="3565" t="7353" r="50554" b="83548"/>
          <a:stretch/>
        </p:blipFill>
        <p:spPr>
          <a:xfrm>
            <a:off x="7552267" y="0"/>
            <a:ext cx="4639733" cy="517561"/>
          </a:xfrm>
          <a:prstGeom prst="rect">
            <a:avLst/>
          </a:prstGeom>
        </p:spPr>
      </p:pic>
      <p:sp>
        <p:nvSpPr>
          <p:cNvPr id="8" name="CaixaDeTexto 7">
            <a:extLst>
              <a:ext uri="{FF2B5EF4-FFF2-40B4-BE49-F238E27FC236}">
                <a16:creationId xmlns:a16="http://schemas.microsoft.com/office/drawing/2014/main" id="{D60F48EC-6B21-4917-A64F-3E0BA3C799D2}"/>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335431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7AC3E8-E6F0-4E37-ABAF-FCFC18ADE8F2}"/>
              </a:ext>
            </a:extLst>
          </p:cNvPr>
          <p:cNvSpPr>
            <a:spLocks noGrp="1"/>
          </p:cNvSpPr>
          <p:nvPr>
            <p:ph type="title"/>
          </p:nvPr>
        </p:nvSpPr>
        <p:spPr/>
        <p:txBody>
          <a:bodyPr>
            <a:normAutofit/>
          </a:bodyPr>
          <a:lstStyle/>
          <a:p>
            <a:r>
              <a:rPr lang="en-GB" sz="4000" b="1" dirty="0"/>
              <a:t>ILP (Integer Linear Programming)</a:t>
            </a:r>
            <a:endParaRPr lang="pt-PT" sz="4000" b="1" dirty="0"/>
          </a:p>
        </p:txBody>
      </p:sp>
      <p:sp>
        <p:nvSpPr>
          <p:cNvPr id="3" name="Marcador de Posição de Conteúdo 2">
            <a:extLst>
              <a:ext uri="{FF2B5EF4-FFF2-40B4-BE49-F238E27FC236}">
                <a16:creationId xmlns:a16="http://schemas.microsoft.com/office/drawing/2014/main" id="{E684D749-74AD-4F6F-9D2F-E5D630467D12}"/>
              </a:ext>
            </a:extLst>
          </p:cNvPr>
          <p:cNvSpPr>
            <a:spLocks noGrp="1"/>
          </p:cNvSpPr>
          <p:nvPr>
            <p:ph idx="1"/>
          </p:nvPr>
        </p:nvSpPr>
        <p:spPr>
          <a:xfrm>
            <a:off x="1198880" y="2023963"/>
            <a:ext cx="9956800" cy="4023360"/>
          </a:xfrm>
        </p:spPr>
        <p:txBody>
          <a:bodyPr>
            <a:normAutofit/>
          </a:bodyPr>
          <a:lstStyle/>
          <a:p>
            <a:pPr algn="just">
              <a:spcAft>
                <a:spcPts val="1200"/>
              </a:spcAft>
              <a:buFont typeface="Wingdings" panose="05000000000000000000" pitchFamily="2" charset="2"/>
              <a:buChar char="Ø"/>
            </a:pPr>
            <a:r>
              <a:rPr lang="en-US" dirty="0"/>
              <a:t> Models that are usually applied into optimization problems, where a given function is intended to maximize or minimize, based on a set of constraints.</a:t>
            </a:r>
          </a:p>
          <a:p>
            <a:pPr algn="just">
              <a:spcAft>
                <a:spcPts val="1200"/>
              </a:spcAft>
              <a:buFont typeface="Wingdings" panose="05000000000000000000" pitchFamily="2" charset="2"/>
              <a:buChar char="Ø"/>
            </a:pPr>
            <a:endParaRPr lang="en-US" dirty="0"/>
          </a:p>
          <a:p>
            <a:pPr algn="just">
              <a:spcAft>
                <a:spcPts val="1200"/>
              </a:spcAft>
              <a:buFont typeface="Wingdings" panose="05000000000000000000" pitchFamily="2" charset="2"/>
              <a:buChar char="Ø"/>
            </a:pPr>
            <a:r>
              <a:rPr lang="en-US" dirty="0"/>
              <a:t> Provide optimal solutions.</a:t>
            </a:r>
          </a:p>
          <a:p>
            <a:pPr algn="just">
              <a:spcAft>
                <a:spcPts val="1200"/>
              </a:spcAft>
              <a:buFont typeface="Wingdings" panose="05000000000000000000" pitchFamily="2" charset="2"/>
              <a:buChar char="Ø"/>
            </a:pPr>
            <a:endParaRPr lang="en-US" dirty="0"/>
          </a:p>
          <a:p>
            <a:pPr algn="just">
              <a:spcAft>
                <a:spcPts val="1200"/>
              </a:spcAft>
              <a:buFont typeface="Wingdings" panose="05000000000000000000" pitchFamily="2" charset="2"/>
              <a:buChar char="Ø"/>
            </a:pPr>
            <a:r>
              <a:rPr lang="en-US" dirty="0"/>
              <a:t> Present poor scalability with complexity.</a:t>
            </a:r>
          </a:p>
        </p:txBody>
      </p:sp>
      <p:pic>
        <p:nvPicPr>
          <p:cNvPr id="4" name="Imagem 3">
            <a:extLst>
              <a:ext uri="{FF2B5EF4-FFF2-40B4-BE49-F238E27FC236}">
                <a16:creationId xmlns:a16="http://schemas.microsoft.com/office/drawing/2014/main" id="{CA38F6E9-3116-40CC-A656-8E49D746F065}"/>
              </a:ext>
            </a:extLst>
          </p:cNvPr>
          <p:cNvPicPr>
            <a:picLocks noChangeAspect="1"/>
          </p:cNvPicPr>
          <p:nvPr/>
        </p:nvPicPr>
        <p:blipFill rotWithShape="1">
          <a:blip r:embed="rId2"/>
          <a:srcRect l="3565" t="7353" r="50554" b="83548"/>
          <a:stretch/>
        </p:blipFill>
        <p:spPr>
          <a:xfrm>
            <a:off x="7552267" y="0"/>
            <a:ext cx="4639733" cy="517561"/>
          </a:xfrm>
          <a:prstGeom prst="rect">
            <a:avLst/>
          </a:prstGeom>
        </p:spPr>
      </p:pic>
      <p:sp>
        <p:nvSpPr>
          <p:cNvPr id="5" name="CaixaDeTexto 4">
            <a:extLst>
              <a:ext uri="{FF2B5EF4-FFF2-40B4-BE49-F238E27FC236}">
                <a16:creationId xmlns:a16="http://schemas.microsoft.com/office/drawing/2014/main" id="{00BF869F-9C12-4AE9-80FE-92B19E67FB7B}"/>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186297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69481F-F75D-40AF-869A-83C50557B46A}"/>
              </a:ext>
            </a:extLst>
          </p:cNvPr>
          <p:cNvSpPr>
            <a:spLocks noGrp="1"/>
          </p:cNvSpPr>
          <p:nvPr>
            <p:ph type="title"/>
          </p:nvPr>
        </p:nvSpPr>
        <p:spPr/>
        <p:txBody>
          <a:bodyPr>
            <a:normAutofit/>
          </a:bodyPr>
          <a:lstStyle/>
          <a:p>
            <a:r>
              <a:rPr lang="pt-PT" sz="4000" b="1" dirty="0" err="1"/>
              <a:t>Heuristics</a:t>
            </a:r>
            <a:endParaRPr lang="pt-PT" sz="4000" b="1" dirty="0"/>
          </a:p>
        </p:txBody>
      </p:sp>
      <p:sp>
        <p:nvSpPr>
          <p:cNvPr id="3" name="Marcador de Posição de Conteúdo 2">
            <a:extLst>
              <a:ext uri="{FF2B5EF4-FFF2-40B4-BE49-F238E27FC236}">
                <a16:creationId xmlns:a16="http://schemas.microsoft.com/office/drawing/2014/main" id="{6AA71F7B-BCDC-4590-8756-A76B21730379}"/>
              </a:ext>
            </a:extLst>
          </p:cNvPr>
          <p:cNvSpPr>
            <a:spLocks noGrp="1"/>
          </p:cNvSpPr>
          <p:nvPr>
            <p:ph idx="1"/>
          </p:nvPr>
        </p:nvSpPr>
        <p:spPr>
          <a:xfrm>
            <a:off x="1195225" y="2517288"/>
            <a:ext cx="9960455" cy="3620863"/>
          </a:xfrm>
        </p:spPr>
        <p:txBody>
          <a:bodyPr>
            <a:normAutofit/>
          </a:bodyPr>
          <a:lstStyle/>
          <a:p>
            <a:pPr algn="just">
              <a:buFont typeface="Wingdings" panose="05000000000000000000" pitchFamily="2" charset="2"/>
              <a:buChar char="Ø"/>
            </a:pPr>
            <a:r>
              <a:rPr lang="en-US" dirty="0"/>
              <a:t>Heuristic algorithms are approaches designed for solving a given problem in a faster and more efficient fashion than traditional methods by trading optimality, accuracy, precision, or completeness for speed. </a:t>
            </a:r>
          </a:p>
          <a:p>
            <a:pPr algn="just">
              <a:buFont typeface="Wingdings" panose="05000000000000000000" pitchFamily="2" charset="2"/>
              <a:buChar char="Ø"/>
            </a:pPr>
            <a:endParaRPr lang="en-US" dirty="0"/>
          </a:p>
          <a:p>
            <a:pPr algn="just">
              <a:buFont typeface="Wingdings" panose="05000000000000000000" pitchFamily="2" charset="2"/>
              <a:buChar char="Ø"/>
            </a:pPr>
            <a:endParaRPr lang="en-US" dirty="0"/>
          </a:p>
        </p:txBody>
      </p:sp>
      <p:pic>
        <p:nvPicPr>
          <p:cNvPr id="4" name="Imagem 3">
            <a:extLst>
              <a:ext uri="{FF2B5EF4-FFF2-40B4-BE49-F238E27FC236}">
                <a16:creationId xmlns:a16="http://schemas.microsoft.com/office/drawing/2014/main" id="{3C00D868-FA64-4D36-993C-20DF9F6733FA}"/>
              </a:ext>
            </a:extLst>
          </p:cNvPr>
          <p:cNvPicPr>
            <a:picLocks noChangeAspect="1"/>
          </p:cNvPicPr>
          <p:nvPr/>
        </p:nvPicPr>
        <p:blipFill rotWithShape="1">
          <a:blip r:embed="rId2"/>
          <a:srcRect l="3565" t="7353" r="50554" b="83548"/>
          <a:stretch/>
        </p:blipFill>
        <p:spPr>
          <a:xfrm>
            <a:off x="7552267" y="0"/>
            <a:ext cx="4639733" cy="517561"/>
          </a:xfrm>
          <a:prstGeom prst="rect">
            <a:avLst/>
          </a:prstGeom>
        </p:spPr>
      </p:pic>
      <p:sp>
        <p:nvSpPr>
          <p:cNvPr id="5" name="CaixaDeTexto 4">
            <a:extLst>
              <a:ext uri="{FF2B5EF4-FFF2-40B4-BE49-F238E27FC236}">
                <a16:creationId xmlns:a16="http://schemas.microsoft.com/office/drawing/2014/main" id="{2C1E1D82-82DB-4C60-9137-CD13F659D9F1}"/>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92419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22A593-EF81-4D9C-8872-6F77577924A3}"/>
              </a:ext>
            </a:extLst>
          </p:cNvPr>
          <p:cNvSpPr>
            <a:spLocks noGrp="1"/>
          </p:cNvSpPr>
          <p:nvPr>
            <p:ph type="title"/>
          </p:nvPr>
        </p:nvSpPr>
        <p:spPr>
          <a:xfrm>
            <a:off x="1160232" y="801080"/>
            <a:ext cx="10058400" cy="919779"/>
          </a:xfrm>
        </p:spPr>
        <p:txBody>
          <a:bodyPr/>
          <a:lstStyle/>
          <a:p>
            <a:r>
              <a:rPr lang="en-GB" b="1" dirty="0"/>
              <a:t>Generic Heuristics framework</a:t>
            </a:r>
          </a:p>
        </p:txBody>
      </p:sp>
      <p:sp>
        <p:nvSpPr>
          <p:cNvPr id="3" name="Marcador de Posição de Conteúdo 2">
            <a:extLst>
              <a:ext uri="{FF2B5EF4-FFF2-40B4-BE49-F238E27FC236}">
                <a16:creationId xmlns:a16="http://schemas.microsoft.com/office/drawing/2014/main" id="{D38F5E95-301B-446C-82E4-9150DD08D6D2}"/>
              </a:ext>
            </a:extLst>
          </p:cNvPr>
          <p:cNvSpPr>
            <a:spLocks noGrp="1"/>
          </p:cNvSpPr>
          <p:nvPr>
            <p:ph idx="1"/>
          </p:nvPr>
        </p:nvSpPr>
        <p:spPr>
          <a:xfrm>
            <a:off x="444891" y="2070716"/>
            <a:ext cx="4218574" cy="4453666"/>
          </a:xfrm>
        </p:spPr>
        <p:txBody>
          <a:bodyPr>
            <a:noAutofit/>
          </a:bodyPr>
          <a:lstStyle/>
          <a:p>
            <a:pPr algn="just">
              <a:spcAft>
                <a:spcPts val="1200"/>
              </a:spcAft>
              <a:buFont typeface="Wingdings" panose="05000000000000000000" pitchFamily="2" charset="2"/>
              <a:buChar char="Ø"/>
            </a:pPr>
            <a:r>
              <a:rPr lang="en-US" sz="2000" dirty="0"/>
              <a:t> The key role of framework is to permit developers to address only project relative needs rather than the low level phases of working systems.</a:t>
            </a:r>
          </a:p>
          <a:p>
            <a:pPr algn="just">
              <a:spcAft>
                <a:spcPts val="1200"/>
              </a:spcAft>
              <a:buFont typeface="Wingdings" panose="05000000000000000000" pitchFamily="2" charset="2"/>
              <a:buChar char="Ø"/>
            </a:pPr>
            <a:r>
              <a:rPr lang="en-US" sz="2000" dirty="0"/>
              <a:t> Conceptual structure composed of a set of different layered entities which provide generic functionality while also being able to be selectively changed.</a:t>
            </a:r>
          </a:p>
          <a:p>
            <a:pPr algn="just">
              <a:spcAft>
                <a:spcPts val="1200"/>
              </a:spcAft>
              <a:buFont typeface="Wingdings" panose="05000000000000000000" pitchFamily="2" charset="2"/>
              <a:buChar char="Ø"/>
            </a:pPr>
            <a:r>
              <a:rPr lang="en-GB" sz="2000" dirty="0"/>
              <a:t> Serves as a support </a:t>
            </a:r>
            <a:r>
              <a:rPr lang="en-US" sz="2000" dirty="0"/>
              <a:t>for the complex problem of </a:t>
            </a:r>
            <a:r>
              <a:rPr lang="en-US" sz="2000"/>
              <a:t>dimensioning generic </a:t>
            </a:r>
            <a:r>
              <a:rPr lang="en-US" sz="2000" dirty="0"/>
              <a:t>optical transport networks.</a:t>
            </a:r>
            <a:endParaRPr lang="en-GB" sz="2000" dirty="0"/>
          </a:p>
        </p:txBody>
      </p:sp>
      <p:pic>
        <p:nvPicPr>
          <p:cNvPr id="4" name="Imagem 3">
            <a:extLst>
              <a:ext uri="{FF2B5EF4-FFF2-40B4-BE49-F238E27FC236}">
                <a16:creationId xmlns:a16="http://schemas.microsoft.com/office/drawing/2014/main" id="{ED32C468-D548-4A81-9902-0C6A1B968E97}"/>
              </a:ext>
            </a:extLst>
          </p:cNvPr>
          <p:cNvPicPr>
            <a:picLocks noChangeAspect="1"/>
          </p:cNvPicPr>
          <p:nvPr/>
        </p:nvPicPr>
        <p:blipFill rotWithShape="1">
          <a:blip r:embed="rId3"/>
          <a:srcRect l="13750" t="31561" r="16076" b="9931"/>
          <a:stretch/>
        </p:blipFill>
        <p:spPr>
          <a:xfrm>
            <a:off x="4781998" y="2118520"/>
            <a:ext cx="7410002" cy="3562049"/>
          </a:xfrm>
          <a:prstGeom prst="rect">
            <a:avLst/>
          </a:prstGeom>
        </p:spPr>
      </p:pic>
      <p:pic>
        <p:nvPicPr>
          <p:cNvPr id="5" name="Imagem 4">
            <a:extLst>
              <a:ext uri="{FF2B5EF4-FFF2-40B4-BE49-F238E27FC236}">
                <a16:creationId xmlns:a16="http://schemas.microsoft.com/office/drawing/2014/main" id="{597F1935-2CC0-4971-B29F-E962651839A8}"/>
              </a:ext>
            </a:extLst>
          </p:cNvPr>
          <p:cNvPicPr>
            <a:picLocks noChangeAspect="1"/>
          </p:cNvPicPr>
          <p:nvPr/>
        </p:nvPicPr>
        <p:blipFill rotWithShape="1">
          <a:blip r:embed="rId4"/>
          <a:srcRect l="3565" t="7353" r="50554" b="83548"/>
          <a:stretch/>
        </p:blipFill>
        <p:spPr>
          <a:xfrm>
            <a:off x="7552267" y="0"/>
            <a:ext cx="4639733" cy="517561"/>
          </a:xfrm>
          <a:prstGeom prst="rect">
            <a:avLst/>
          </a:prstGeom>
        </p:spPr>
      </p:pic>
      <p:sp>
        <p:nvSpPr>
          <p:cNvPr id="6" name="CaixaDeTexto 5">
            <a:extLst>
              <a:ext uri="{FF2B5EF4-FFF2-40B4-BE49-F238E27FC236}">
                <a16:creationId xmlns:a16="http://schemas.microsoft.com/office/drawing/2014/main" id="{9810952F-561F-474E-9869-C358E971B56A}"/>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277104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0C97E4-96C9-4CC8-BA76-0F869BB6AE06}"/>
              </a:ext>
            </a:extLst>
          </p:cNvPr>
          <p:cNvSpPr>
            <a:spLocks noGrp="1"/>
          </p:cNvSpPr>
          <p:nvPr>
            <p:ph type="title"/>
          </p:nvPr>
        </p:nvSpPr>
        <p:spPr/>
        <p:txBody>
          <a:bodyPr/>
          <a:lstStyle/>
          <a:p>
            <a:r>
              <a:rPr lang="en-GB" b="1" dirty="0" err="1"/>
              <a:t>NetXPTO</a:t>
            </a:r>
            <a:r>
              <a:rPr lang="en-GB" b="1" dirty="0"/>
              <a:t> implementation</a:t>
            </a:r>
          </a:p>
        </p:txBody>
      </p:sp>
      <p:sp>
        <p:nvSpPr>
          <p:cNvPr id="3" name="Marcador de Posição de Conteúdo 2">
            <a:extLst>
              <a:ext uri="{FF2B5EF4-FFF2-40B4-BE49-F238E27FC236}">
                <a16:creationId xmlns:a16="http://schemas.microsoft.com/office/drawing/2014/main" id="{541F74BD-056E-47E3-BFC1-F1BA5105B8CB}"/>
              </a:ext>
            </a:extLst>
          </p:cNvPr>
          <p:cNvSpPr>
            <a:spLocks noGrp="1"/>
          </p:cNvSpPr>
          <p:nvPr>
            <p:ph idx="1"/>
          </p:nvPr>
        </p:nvSpPr>
        <p:spPr>
          <a:xfrm>
            <a:off x="1097280" y="1942072"/>
            <a:ext cx="10058400" cy="4023360"/>
          </a:xfrm>
        </p:spPr>
        <p:txBody>
          <a:bodyPr/>
          <a:lstStyle/>
          <a:p>
            <a:pPr algn="just"/>
            <a:r>
              <a:rPr lang="en-US" dirty="0"/>
              <a:t>The framework previously mentioned was implemented over  the </a:t>
            </a:r>
            <a:r>
              <a:rPr lang="en-US" dirty="0" err="1"/>
              <a:t>NetXPTO</a:t>
            </a:r>
            <a:r>
              <a:rPr lang="en-US" dirty="0"/>
              <a:t> open source simulator, a real-time simulator that allows the creation of generic systems comprised of a set of blocks interacting with each other through </a:t>
            </a:r>
            <a:r>
              <a:rPr lang="en-GB" dirty="0"/>
              <a:t>signals.</a:t>
            </a:r>
          </a:p>
          <a:p>
            <a:pPr algn="just"/>
            <a:endParaRPr lang="en-GB" dirty="0"/>
          </a:p>
          <a:p>
            <a:pPr algn="just"/>
            <a:endParaRPr lang="en-GB" dirty="0"/>
          </a:p>
        </p:txBody>
      </p:sp>
      <p:pic>
        <p:nvPicPr>
          <p:cNvPr id="4" name="Imagem 3">
            <a:extLst>
              <a:ext uri="{FF2B5EF4-FFF2-40B4-BE49-F238E27FC236}">
                <a16:creationId xmlns:a16="http://schemas.microsoft.com/office/drawing/2014/main" id="{F129ED88-0566-4800-B247-D08E82956C47}"/>
              </a:ext>
            </a:extLst>
          </p:cNvPr>
          <p:cNvPicPr>
            <a:picLocks noChangeAspect="1"/>
          </p:cNvPicPr>
          <p:nvPr/>
        </p:nvPicPr>
        <p:blipFill rotWithShape="1">
          <a:blip r:embed="rId3"/>
          <a:srcRect l="1234" t="36551" r="5158" b="26245"/>
          <a:stretch/>
        </p:blipFill>
        <p:spPr>
          <a:xfrm>
            <a:off x="2555347" y="3429000"/>
            <a:ext cx="7081306" cy="1583139"/>
          </a:xfrm>
          <a:prstGeom prst="rect">
            <a:avLst/>
          </a:prstGeom>
        </p:spPr>
      </p:pic>
      <p:pic>
        <p:nvPicPr>
          <p:cNvPr id="5" name="Imagem 4">
            <a:extLst>
              <a:ext uri="{FF2B5EF4-FFF2-40B4-BE49-F238E27FC236}">
                <a16:creationId xmlns:a16="http://schemas.microsoft.com/office/drawing/2014/main" id="{FAF285B9-6251-48D2-8D57-1D2CD22CA334}"/>
              </a:ext>
            </a:extLst>
          </p:cNvPr>
          <p:cNvPicPr>
            <a:picLocks noChangeAspect="1"/>
          </p:cNvPicPr>
          <p:nvPr/>
        </p:nvPicPr>
        <p:blipFill rotWithShape="1">
          <a:blip r:embed="rId4"/>
          <a:srcRect l="3565" t="7353" r="50554" b="83548"/>
          <a:stretch/>
        </p:blipFill>
        <p:spPr>
          <a:xfrm>
            <a:off x="7552267" y="0"/>
            <a:ext cx="4639733" cy="517561"/>
          </a:xfrm>
          <a:prstGeom prst="rect">
            <a:avLst/>
          </a:prstGeom>
        </p:spPr>
      </p:pic>
      <p:sp>
        <p:nvSpPr>
          <p:cNvPr id="6" name="CaixaDeTexto 5">
            <a:extLst>
              <a:ext uri="{FF2B5EF4-FFF2-40B4-BE49-F238E27FC236}">
                <a16:creationId xmlns:a16="http://schemas.microsoft.com/office/drawing/2014/main" id="{71483A70-F819-4F0A-B31D-171BEDC9C5DF}"/>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6599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733A9C-308D-4EC0-85BA-57D1EEA68B93}"/>
              </a:ext>
            </a:extLst>
          </p:cNvPr>
          <p:cNvSpPr>
            <a:spLocks noGrp="1"/>
          </p:cNvSpPr>
          <p:nvPr>
            <p:ph type="title"/>
          </p:nvPr>
        </p:nvSpPr>
        <p:spPr/>
        <p:txBody>
          <a:bodyPr/>
          <a:lstStyle/>
          <a:p>
            <a:r>
              <a:rPr lang="en-GB" b="1" dirty="0"/>
              <a:t>Heuristic algorithms (Scheduling)</a:t>
            </a:r>
          </a:p>
        </p:txBody>
      </p:sp>
      <p:sp>
        <p:nvSpPr>
          <p:cNvPr id="3" name="Marcador de Posição de Conteúdo 2">
            <a:extLst>
              <a:ext uri="{FF2B5EF4-FFF2-40B4-BE49-F238E27FC236}">
                <a16:creationId xmlns:a16="http://schemas.microsoft.com/office/drawing/2014/main" id="{23038700-0203-4BB8-8CF4-4F214FD5538C}"/>
              </a:ext>
            </a:extLst>
          </p:cNvPr>
          <p:cNvSpPr>
            <a:spLocks noGrp="1"/>
          </p:cNvSpPr>
          <p:nvPr>
            <p:ph idx="1"/>
          </p:nvPr>
        </p:nvSpPr>
        <p:spPr>
          <a:xfrm>
            <a:off x="1097280" y="2085391"/>
            <a:ext cx="4196787" cy="4109421"/>
          </a:xfrm>
        </p:spPr>
        <p:txBody>
          <a:bodyPr>
            <a:normAutofit lnSpcReduction="10000"/>
          </a:bodyPr>
          <a:lstStyle/>
          <a:p>
            <a:pPr marL="0" indent="0">
              <a:spcAft>
                <a:spcPts val="1200"/>
              </a:spcAft>
              <a:buNone/>
            </a:pPr>
            <a:r>
              <a:rPr lang="en-GB" sz="2000" dirty="0"/>
              <a:t>Possible metrics may include: </a:t>
            </a:r>
            <a:r>
              <a:rPr lang="en-US" sz="2000" dirty="0"/>
              <a:t> </a:t>
            </a:r>
          </a:p>
          <a:p>
            <a:pPr algn="just">
              <a:buFont typeface="Wingdings" panose="05000000000000000000" pitchFamily="2" charset="2"/>
              <a:buChar char="Ø"/>
            </a:pPr>
            <a:r>
              <a:rPr lang="en-US" sz="2000" dirty="0"/>
              <a:t> Quantity of traffic of each individual request;</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dirty="0"/>
              <a:t> Traffic granularity;</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dirty="0"/>
              <a:t> Length of the shortest logical or physical paths (distance or hops);</a:t>
            </a:r>
          </a:p>
          <a:p>
            <a:pPr algn="just">
              <a:buFont typeface="Wingdings" panose="05000000000000000000" pitchFamily="2" charset="2"/>
              <a:buChar char="Ø"/>
            </a:pPr>
            <a:endParaRPr lang="en-US" sz="2000" dirty="0"/>
          </a:p>
          <a:p>
            <a:pPr algn="just">
              <a:buFont typeface="Wingdings" panose="05000000000000000000" pitchFamily="2" charset="2"/>
              <a:buChar char="Ø"/>
            </a:pPr>
            <a:r>
              <a:rPr lang="en-US" sz="2000" dirty="0"/>
              <a:t> Need for protection.</a:t>
            </a:r>
          </a:p>
          <a:p>
            <a:pPr>
              <a:buFontTx/>
              <a:buChar char="-"/>
            </a:pPr>
            <a:endParaRPr lang="en-GB" dirty="0"/>
          </a:p>
        </p:txBody>
      </p:sp>
      <p:pic>
        <p:nvPicPr>
          <p:cNvPr id="4" name="Imagem 3">
            <a:extLst>
              <a:ext uri="{FF2B5EF4-FFF2-40B4-BE49-F238E27FC236}">
                <a16:creationId xmlns:a16="http://schemas.microsoft.com/office/drawing/2014/main" id="{946FE479-1B70-4FD2-9865-FBB995FF469E}"/>
              </a:ext>
            </a:extLst>
          </p:cNvPr>
          <p:cNvPicPr>
            <a:picLocks noChangeAspect="1"/>
          </p:cNvPicPr>
          <p:nvPr/>
        </p:nvPicPr>
        <p:blipFill rotWithShape="1">
          <a:blip r:embed="rId3"/>
          <a:srcRect l="22975" t="29874" r="26519" b="26751"/>
          <a:stretch/>
        </p:blipFill>
        <p:spPr>
          <a:xfrm>
            <a:off x="5781365" y="2449689"/>
            <a:ext cx="6062741" cy="2928806"/>
          </a:xfrm>
          <a:prstGeom prst="rect">
            <a:avLst/>
          </a:prstGeom>
        </p:spPr>
      </p:pic>
      <p:pic>
        <p:nvPicPr>
          <p:cNvPr id="5" name="Imagem 4">
            <a:extLst>
              <a:ext uri="{FF2B5EF4-FFF2-40B4-BE49-F238E27FC236}">
                <a16:creationId xmlns:a16="http://schemas.microsoft.com/office/drawing/2014/main" id="{1C6730F1-3075-48FB-A638-511408EA346B}"/>
              </a:ext>
            </a:extLst>
          </p:cNvPr>
          <p:cNvPicPr>
            <a:picLocks noChangeAspect="1"/>
          </p:cNvPicPr>
          <p:nvPr/>
        </p:nvPicPr>
        <p:blipFill rotWithShape="1">
          <a:blip r:embed="rId4"/>
          <a:srcRect l="3565" t="7353" r="50554" b="83548"/>
          <a:stretch/>
        </p:blipFill>
        <p:spPr>
          <a:xfrm>
            <a:off x="7552267" y="0"/>
            <a:ext cx="4639733" cy="517561"/>
          </a:xfrm>
          <a:prstGeom prst="rect">
            <a:avLst/>
          </a:prstGeom>
        </p:spPr>
      </p:pic>
      <p:sp>
        <p:nvSpPr>
          <p:cNvPr id="6" name="CaixaDeTexto 5">
            <a:extLst>
              <a:ext uri="{FF2B5EF4-FFF2-40B4-BE49-F238E27FC236}">
                <a16:creationId xmlns:a16="http://schemas.microsoft.com/office/drawing/2014/main" id="{AA110003-FC0F-4944-93B9-C7ECC48740EB}"/>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290700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BE5C24-652A-438C-B961-0545EC03DE62}"/>
              </a:ext>
            </a:extLst>
          </p:cNvPr>
          <p:cNvSpPr>
            <a:spLocks noGrp="1"/>
          </p:cNvSpPr>
          <p:nvPr>
            <p:ph type="title" idx="4294967295"/>
          </p:nvPr>
        </p:nvSpPr>
        <p:spPr>
          <a:xfrm>
            <a:off x="699911" y="600404"/>
            <a:ext cx="10058400" cy="1004888"/>
          </a:xfrm>
        </p:spPr>
        <p:txBody>
          <a:bodyPr/>
          <a:lstStyle/>
          <a:p>
            <a:r>
              <a:rPr lang="en-GB" b="1" dirty="0"/>
              <a:t>Routing</a:t>
            </a:r>
          </a:p>
        </p:txBody>
      </p:sp>
      <p:pic>
        <p:nvPicPr>
          <p:cNvPr id="4" name="Imagem 3">
            <a:extLst>
              <a:ext uri="{FF2B5EF4-FFF2-40B4-BE49-F238E27FC236}">
                <a16:creationId xmlns:a16="http://schemas.microsoft.com/office/drawing/2014/main" id="{C2A83CB4-4109-4B50-B6D4-2CBA21AAEB67}"/>
              </a:ext>
            </a:extLst>
          </p:cNvPr>
          <p:cNvPicPr>
            <a:picLocks noChangeAspect="1"/>
          </p:cNvPicPr>
          <p:nvPr/>
        </p:nvPicPr>
        <p:blipFill rotWithShape="1">
          <a:blip r:embed="rId3"/>
          <a:srcRect l="3565" t="7353" r="50554" b="83548"/>
          <a:stretch/>
        </p:blipFill>
        <p:spPr>
          <a:xfrm>
            <a:off x="7552267" y="0"/>
            <a:ext cx="4639733" cy="517561"/>
          </a:xfrm>
          <a:prstGeom prst="rect">
            <a:avLst/>
          </a:prstGeom>
        </p:spPr>
      </p:pic>
      <p:sp>
        <p:nvSpPr>
          <p:cNvPr id="5" name="CaixaDeTexto 4">
            <a:extLst>
              <a:ext uri="{FF2B5EF4-FFF2-40B4-BE49-F238E27FC236}">
                <a16:creationId xmlns:a16="http://schemas.microsoft.com/office/drawing/2014/main" id="{7A7864BA-4B29-4815-9CF1-8EC64807DB09}"/>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cxnSp>
        <p:nvCxnSpPr>
          <p:cNvPr id="7" name="Conexão reta 6">
            <a:extLst>
              <a:ext uri="{FF2B5EF4-FFF2-40B4-BE49-F238E27FC236}">
                <a16:creationId xmlns:a16="http://schemas.microsoft.com/office/drawing/2014/main" id="{88D80158-E4AB-4711-B769-B865B4FB9EA0}"/>
              </a:ext>
            </a:extLst>
          </p:cNvPr>
          <p:cNvCxnSpPr/>
          <p:nvPr/>
        </p:nvCxnSpPr>
        <p:spPr>
          <a:xfrm>
            <a:off x="699911" y="1605292"/>
            <a:ext cx="2257778"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Marcador de Posição de Conteúdo 5">
            <a:extLst>
              <a:ext uri="{FF2B5EF4-FFF2-40B4-BE49-F238E27FC236}">
                <a16:creationId xmlns:a16="http://schemas.microsoft.com/office/drawing/2014/main" id="{BAABB445-A35A-47FF-A828-70DE8288F483}"/>
              </a:ext>
            </a:extLst>
          </p:cNvPr>
          <p:cNvGraphicFramePr>
            <a:graphicFrameLocks/>
          </p:cNvGraphicFramePr>
          <p:nvPr>
            <p:extLst>
              <p:ext uri="{D42A27DB-BD31-4B8C-83A1-F6EECF244321}">
                <p14:modId xmlns:p14="http://schemas.microsoft.com/office/powerpoint/2010/main" val="2220491536"/>
              </p:ext>
            </p:extLst>
          </p:nvPr>
        </p:nvGraphicFramePr>
        <p:xfrm>
          <a:off x="429310" y="1688135"/>
          <a:ext cx="5056758" cy="44202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Imagem 2">
            <a:extLst>
              <a:ext uri="{FF2B5EF4-FFF2-40B4-BE49-F238E27FC236}">
                <a16:creationId xmlns:a16="http://schemas.microsoft.com/office/drawing/2014/main" id="{D793CEAA-B513-4297-B1D7-C1805924E022}"/>
              </a:ext>
            </a:extLst>
          </p:cNvPr>
          <p:cNvPicPr>
            <a:picLocks noChangeAspect="1"/>
          </p:cNvPicPr>
          <p:nvPr/>
        </p:nvPicPr>
        <p:blipFill rotWithShape="1">
          <a:blip r:embed="rId9"/>
          <a:srcRect l="15617" t="24616" r="18295" b="15765"/>
          <a:stretch/>
        </p:blipFill>
        <p:spPr>
          <a:xfrm>
            <a:off x="5633421" y="2183802"/>
            <a:ext cx="6293792" cy="3193750"/>
          </a:xfrm>
          <a:prstGeom prst="rect">
            <a:avLst/>
          </a:prstGeom>
        </p:spPr>
      </p:pic>
    </p:spTree>
    <p:extLst>
      <p:ext uri="{BB962C8B-B14F-4D97-AF65-F5344CB8AC3E}">
        <p14:creationId xmlns:p14="http://schemas.microsoft.com/office/powerpoint/2010/main" val="379789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F546BD-C14B-4EC6-92B0-CD3767035C68}"/>
              </a:ext>
            </a:extLst>
          </p:cNvPr>
          <p:cNvSpPr>
            <a:spLocks noGrp="1"/>
          </p:cNvSpPr>
          <p:nvPr>
            <p:ph type="title" idx="4294967295"/>
          </p:nvPr>
        </p:nvSpPr>
        <p:spPr>
          <a:xfrm>
            <a:off x="598311" y="1012840"/>
            <a:ext cx="3104444" cy="844550"/>
          </a:xfrm>
        </p:spPr>
        <p:txBody>
          <a:bodyPr/>
          <a:lstStyle/>
          <a:p>
            <a:r>
              <a:rPr lang="en-GB" b="1" dirty="0"/>
              <a:t>Grooming </a:t>
            </a:r>
          </a:p>
        </p:txBody>
      </p:sp>
      <p:pic>
        <p:nvPicPr>
          <p:cNvPr id="5" name="Imagem 4">
            <a:extLst>
              <a:ext uri="{FF2B5EF4-FFF2-40B4-BE49-F238E27FC236}">
                <a16:creationId xmlns:a16="http://schemas.microsoft.com/office/drawing/2014/main" id="{DC94EB5A-5372-4AAA-BFF9-BC6D108709DB}"/>
              </a:ext>
            </a:extLst>
          </p:cNvPr>
          <p:cNvPicPr>
            <a:picLocks noChangeAspect="1"/>
          </p:cNvPicPr>
          <p:nvPr/>
        </p:nvPicPr>
        <p:blipFill rotWithShape="1">
          <a:blip r:embed="rId3"/>
          <a:srcRect l="17849" t="17721" r="19968" b="28945"/>
          <a:stretch/>
        </p:blipFill>
        <p:spPr>
          <a:xfrm>
            <a:off x="5666656" y="2696997"/>
            <a:ext cx="6396542" cy="3085966"/>
          </a:xfrm>
          <a:prstGeom prst="rect">
            <a:avLst/>
          </a:prstGeom>
        </p:spPr>
      </p:pic>
      <p:pic>
        <p:nvPicPr>
          <p:cNvPr id="4" name="Imagem 3">
            <a:extLst>
              <a:ext uri="{FF2B5EF4-FFF2-40B4-BE49-F238E27FC236}">
                <a16:creationId xmlns:a16="http://schemas.microsoft.com/office/drawing/2014/main" id="{75DC70E8-218F-4C04-8D4E-3ADF0F7C21B3}"/>
              </a:ext>
            </a:extLst>
          </p:cNvPr>
          <p:cNvPicPr>
            <a:picLocks noChangeAspect="1"/>
          </p:cNvPicPr>
          <p:nvPr/>
        </p:nvPicPr>
        <p:blipFill rotWithShape="1">
          <a:blip r:embed="rId4"/>
          <a:srcRect l="3565" t="7353" r="50554" b="83548"/>
          <a:stretch/>
        </p:blipFill>
        <p:spPr>
          <a:xfrm>
            <a:off x="7552267" y="0"/>
            <a:ext cx="4639733" cy="517561"/>
          </a:xfrm>
          <a:prstGeom prst="rect">
            <a:avLst/>
          </a:prstGeom>
        </p:spPr>
      </p:pic>
      <p:sp>
        <p:nvSpPr>
          <p:cNvPr id="6" name="CaixaDeTexto 5">
            <a:extLst>
              <a:ext uri="{FF2B5EF4-FFF2-40B4-BE49-F238E27FC236}">
                <a16:creationId xmlns:a16="http://schemas.microsoft.com/office/drawing/2014/main" id="{5A163981-1883-4B29-9AF8-1A7394AFA5F5}"/>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cxnSp>
        <p:nvCxnSpPr>
          <p:cNvPr id="7" name="Conexão reta 6">
            <a:extLst>
              <a:ext uri="{FF2B5EF4-FFF2-40B4-BE49-F238E27FC236}">
                <a16:creationId xmlns:a16="http://schemas.microsoft.com/office/drawing/2014/main" id="{DBD4506E-D4B2-4F52-BD7F-66F9AA95D67D}"/>
              </a:ext>
            </a:extLst>
          </p:cNvPr>
          <p:cNvCxnSpPr/>
          <p:nvPr/>
        </p:nvCxnSpPr>
        <p:spPr>
          <a:xfrm>
            <a:off x="682977" y="1891257"/>
            <a:ext cx="2935111" cy="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8" name="Marcador de Posição de Conteúdo 5">
            <a:extLst>
              <a:ext uri="{FF2B5EF4-FFF2-40B4-BE49-F238E27FC236}">
                <a16:creationId xmlns:a16="http://schemas.microsoft.com/office/drawing/2014/main" id="{DFBC6414-CC0C-4DC6-81F5-FC01C1B80526}"/>
              </a:ext>
            </a:extLst>
          </p:cNvPr>
          <p:cNvGraphicFramePr>
            <a:graphicFrameLocks/>
          </p:cNvGraphicFramePr>
          <p:nvPr>
            <p:extLst>
              <p:ext uri="{D42A27DB-BD31-4B8C-83A1-F6EECF244321}">
                <p14:modId xmlns:p14="http://schemas.microsoft.com/office/powerpoint/2010/main" val="397674748"/>
              </p:ext>
            </p:extLst>
          </p:nvPr>
        </p:nvGraphicFramePr>
        <p:xfrm>
          <a:off x="598311" y="2067455"/>
          <a:ext cx="4896453" cy="40985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7022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990489-056D-46E6-AFE9-82579F4D7CAB}"/>
              </a:ext>
            </a:extLst>
          </p:cNvPr>
          <p:cNvSpPr>
            <a:spLocks noGrp="1"/>
          </p:cNvSpPr>
          <p:nvPr>
            <p:ph type="title"/>
          </p:nvPr>
        </p:nvSpPr>
        <p:spPr>
          <a:xfrm>
            <a:off x="1066799" y="860129"/>
            <a:ext cx="10058400" cy="898264"/>
          </a:xfrm>
        </p:spPr>
        <p:txBody>
          <a:bodyPr/>
          <a:lstStyle/>
          <a:p>
            <a:r>
              <a:rPr lang="en-GB" b="1" dirty="0"/>
              <a:t>Wavelength assignment</a:t>
            </a:r>
          </a:p>
        </p:txBody>
      </p:sp>
      <p:pic>
        <p:nvPicPr>
          <p:cNvPr id="7" name="Imagem 6">
            <a:extLst>
              <a:ext uri="{FF2B5EF4-FFF2-40B4-BE49-F238E27FC236}">
                <a16:creationId xmlns:a16="http://schemas.microsoft.com/office/drawing/2014/main" id="{731FC59E-4EE0-42D0-90B3-F7412957B2C4}"/>
              </a:ext>
            </a:extLst>
          </p:cNvPr>
          <p:cNvPicPr>
            <a:picLocks noChangeAspect="1"/>
          </p:cNvPicPr>
          <p:nvPr/>
        </p:nvPicPr>
        <p:blipFill rotWithShape="1">
          <a:blip r:embed="rId3"/>
          <a:srcRect l="14241" t="42363" r="17215" b="13417"/>
          <a:stretch/>
        </p:blipFill>
        <p:spPr>
          <a:xfrm>
            <a:off x="6163468" y="2638445"/>
            <a:ext cx="6028532" cy="2461163"/>
          </a:xfrm>
          <a:prstGeom prst="rect">
            <a:avLst/>
          </a:prstGeom>
        </p:spPr>
      </p:pic>
      <p:pic>
        <p:nvPicPr>
          <p:cNvPr id="4" name="Imagem 3">
            <a:extLst>
              <a:ext uri="{FF2B5EF4-FFF2-40B4-BE49-F238E27FC236}">
                <a16:creationId xmlns:a16="http://schemas.microsoft.com/office/drawing/2014/main" id="{95AA2B14-7E47-4072-AB0A-475A4BD37052}"/>
              </a:ext>
            </a:extLst>
          </p:cNvPr>
          <p:cNvPicPr>
            <a:picLocks noChangeAspect="1"/>
          </p:cNvPicPr>
          <p:nvPr/>
        </p:nvPicPr>
        <p:blipFill rotWithShape="1">
          <a:blip r:embed="rId4"/>
          <a:srcRect l="3565" t="7353" r="50554" b="83548"/>
          <a:stretch/>
        </p:blipFill>
        <p:spPr>
          <a:xfrm>
            <a:off x="7552267" y="0"/>
            <a:ext cx="4639733" cy="517561"/>
          </a:xfrm>
          <a:prstGeom prst="rect">
            <a:avLst/>
          </a:prstGeom>
        </p:spPr>
      </p:pic>
      <p:sp>
        <p:nvSpPr>
          <p:cNvPr id="5" name="CaixaDeTexto 4">
            <a:extLst>
              <a:ext uri="{FF2B5EF4-FFF2-40B4-BE49-F238E27FC236}">
                <a16:creationId xmlns:a16="http://schemas.microsoft.com/office/drawing/2014/main" id="{B419EAEC-CFD6-4616-B215-23C5AF6867F7}"/>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graphicFrame>
        <p:nvGraphicFramePr>
          <p:cNvPr id="11" name="Diagrama 10">
            <a:extLst>
              <a:ext uri="{FF2B5EF4-FFF2-40B4-BE49-F238E27FC236}">
                <a16:creationId xmlns:a16="http://schemas.microsoft.com/office/drawing/2014/main" id="{91877E30-185D-4982-81CF-81A58B3BCB4C}"/>
              </a:ext>
            </a:extLst>
          </p:cNvPr>
          <p:cNvGraphicFramePr/>
          <p:nvPr>
            <p:extLst>
              <p:ext uri="{D42A27DB-BD31-4B8C-83A1-F6EECF244321}">
                <p14:modId xmlns:p14="http://schemas.microsoft.com/office/powerpoint/2010/main" val="3435084694"/>
              </p:ext>
            </p:extLst>
          </p:nvPr>
        </p:nvGraphicFramePr>
        <p:xfrm>
          <a:off x="332824" y="2500686"/>
          <a:ext cx="5895854" cy="30842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1789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377723-7F1B-4952-BAFB-D9809ED5A80D}"/>
              </a:ext>
            </a:extLst>
          </p:cNvPr>
          <p:cNvSpPr>
            <a:spLocks noGrp="1"/>
          </p:cNvSpPr>
          <p:nvPr>
            <p:ph type="title"/>
          </p:nvPr>
        </p:nvSpPr>
        <p:spPr>
          <a:xfrm>
            <a:off x="1097280" y="286603"/>
            <a:ext cx="10058400" cy="1450757"/>
          </a:xfrm>
        </p:spPr>
        <p:txBody>
          <a:bodyPr>
            <a:normAutofit/>
          </a:bodyPr>
          <a:lstStyle/>
          <a:p>
            <a:r>
              <a:rPr lang="en-GB" b="1" dirty="0"/>
              <a:t>Motivation</a:t>
            </a:r>
          </a:p>
        </p:txBody>
      </p:sp>
      <p:graphicFrame>
        <p:nvGraphicFramePr>
          <p:cNvPr id="5" name="Marcador de Posição de Conteúdo 2">
            <a:extLst>
              <a:ext uri="{FF2B5EF4-FFF2-40B4-BE49-F238E27FC236}">
                <a16:creationId xmlns:a16="http://schemas.microsoft.com/office/drawing/2014/main" id="{7CBDD9AA-4E48-4083-A2FB-41FCB425DD38}"/>
              </a:ext>
            </a:extLst>
          </p:cNvPr>
          <p:cNvGraphicFramePr>
            <a:graphicFrameLocks noGrp="1"/>
          </p:cNvGraphicFramePr>
          <p:nvPr>
            <p:ph idx="1"/>
            <p:extLst>
              <p:ext uri="{D42A27DB-BD31-4B8C-83A1-F6EECF244321}">
                <p14:modId xmlns:p14="http://schemas.microsoft.com/office/powerpoint/2010/main" val="475250138"/>
              </p:ext>
            </p:extLst>
          </p:nvPr>
        </p:nvGraphicFramePr>
        <p:xfrm>
          <a:off x="1236495" y="2109273"/>
          <a:ext cx="9918868" cy="36030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Imagem 18">
            <a:extLst>
              <a:ext uri="{FF2B5EF4-FFF2-40B4-BE49-F238E27FC236}">
                <a16:creationId xmlns:a16="http://schemas.microsoft.com/office/drawing/2014/main" id="{3A8EEE8F-323F-41B2-85D9-5464EC18FA4B}"/>
              </a:ext>
            </a:extLst>
          </p:cNvPr>
          <p:cNvPicPr>
            <a:picLocks noChangeAspect="1"/>
          </p:cNvPicPr>
          <p:nvPr/>
        </p:nvPicPr>
        <p:blipFill rotWithShape="1">
          <a:blip r:embed="rId8"/>
          <a:srcRect l="3565" t="7353" r="50554" b="83548"/>
          <a:stretch/>
        </p:blipFill>
        <p:spPr>
          <a:xfrm>
            <a:off x="7552267" y="0"/>
            <a:ext cx="4639733" cy="517561"/>
          </a:xfrm>
          <a:prstGeom prst="rect">
            <a:avLst/>
          </a:prstGeom>
        </p:spPr>
      </p:pic>
      <p:sp>
        <p:nvSpPr>
          <p:cNvPr id="20" name="CaixaDeTexto 19">
            <a:extLst>
              <a:ext uri="{FF2B5EF4-FFF2-40B4-BE49-F238E27FC236}">
                <a16:creationId xmlns:a16="http://schemas.microsoft.com/office/drawing/2014/main" id="{1E645EF3-9DC0-4BA2-A65A-FBCCAD442E0E}"/>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60239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159F21-E112-43C4-BA30-A4E6906E6042}"/>
              </a:ext>
            </a:extLst>
          </p:cNvPr>
          <p:cNvSpPr>
            <a:spLocks noGrp="1"/>
          </p:cNvSpPr>
          <p:nvPr>
            <p:ph type="title"/>
          </p:nvPr>
        </p:nvSpPr>
        <p:spPr>
          <a:xfrm>
            <a:off x="1108038" y="766723"/>
            <a:ext cx="10058400" cy="844475"/>
          </a:xfrm>
        </p:spPr>
        <p:txBody>
          <a:bodyPr/>
          <a:lstStyle/>
          <a:p>
            <a:r>
              <a:rPr lang="en-GB" b="1" dirty="0"/>
              <a:t>Results</a:t>
            </a:r>
          </a:p>
        </p:txBody>
      </p:sp>
      <p:sp>
        <p:nvSpPr>
          <p:cNvPr id="3" name="Marcador de Posição de Conteúdo 2">
            <a:extLst>
              <a:ext uri="{FF2B5EF4-FFF2-40B4-BE49-F238E27FC236}">
                <a16:creationId xmlns:a16="http://schemas.microsoft.com/office/drawing/2014/main" id="{2A3C78B9-E7ED-4A81-8E4E-560F039FEBE1}"/>
              </a:ext>
            </a:extLst>
          </p:cNvPr>
          <p:cNvSpPr>
            <a:spLocks noGrp="1"/>
          </p:cNvSpPr>
          <p:nvPr>
            <p:ph idx="1"/>
          </p:nvPr>
        </p:nvSpPr>
        <p:spPr>
          <a:xfrm>
            <a:off x="1118796" y="1926698"/>
            <a:ext cx="10047642" cy="1037315"/>
          </a:xfrm>
        </p:spPr>
        <p:txBody>
          <a:bodyPr>
            <a:normAutofit/>
          </a:bodyPr>
          <a:lstStyle/>
          <a:p>
            <a:r>
              <a:rPr lang="en-GB" dirty="0"/>
              <a:t>In order to perform some tests on the networks specified above, different traffic scenarios were designed. The different traffic scenarios may contain ODU0 (1.25 Gbit/s), ODU1 (2.5 Gbit/s), ODU2 (10 Gbit/s), ODU3 (40 Gbit/s) and ODU4 (100 Gbit/s) demand requests.</a:t>
            </a:r>
          </a:p>
          <a:p>
            <a:pPr marL="0" indent="0">
              <a:buNone/>
            </a:pPr>
            <a:endParaRPr lang="en-GB" sz="2200" dirty="0"/>
          </a:p>
          <a:p>
            <a:pPr marL="0" indent="0">
              <a:buNone/>
            </a:pPr>
            <a:endParaRPr lang="en-GB" sz="2000" dirty="0"/>
          </a:p>
        </p:txBody>
      </p:sp>
      <p:pic>
        <p:nvPicPr>
          <p:cNvPr id="9" name="Imagem 8">
            <a:extLst>
              <a:ext uri="{FF2B5EF4-FFF2-40B4-BE49-F238E27FC236}">
                <a16:creationId xmlns:a16="http://schemas.microsoft.com/office/drawing/2014/main" id="{ABC56C3C-C1E0-4C9E-A560-356B512656E8}"/>
              </a:ext>
            </a:extLst>
          </p:cNvPr>
          <p:cNvPicPr>
            <a:picLocks noChangeAspect="1"/>
          </p:cNvPicPr>
          <p:nvPr/>
        </p:nvPicPr>
        <p:blipFill rotWithShape="1">
          <a:blip r:embed="rId3"/>
          <a:srcRect l="3565" t="7353" r="50554" b="83548"/>
          <a:stretch/>
        </p:blipFill>
        <p:spPr>
          <a:xfrm>
            <a:off x="7552267" y="0"/>
            <a:ext cx="4639733" cy="517561"/>
          </a:xfrm>
          <a:prstGeom prst="rect">
            <a:avLst/>
          </a:prstGeom>
        </p:spPr>
      </p:pic>
      <p:sp>
        <p:nvSpPr>
          <p:cNvPr id="10" name="CaixaDeTexto 9">
            <a:extLst>
              <a:ext uri="{FF2B5EF4-FFF2-40B4-BE49-F238E27FC236}">
                <a16:creationId xmlns:a16="http://schemas.microsoft.com/office/drawing/2014/main" id="{11202346-3AF7-4C46-A1B6-F5F8B75DA4CE}"/>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graphicFrame>
        <p:nvGraphicFramePr>
          <p:cNvPr id="7" name="Diagrama 6">
            <a:extLst>
              <a:ext uri="{FF2B5EF4-FFF2-40B4-BE49-F238E27FC236}">
                <a16:creationId xmlns:a16="http://schemas.microsoft.com/office/drawing/2014/main" id="{B6ACE416-37A9-4408-AF96-7F121AC3BA79}"/>
              </a:ext>
            </a:extLst>
          </p:cNvPr>
          <p:cNvGraphicFramePr/>
          <p:nvPr>
            <p:extLst>
              <p:ext uri="{D42A27DB-BD31-4B8C-83A1-F6EECF244321}">
                <p14:modId xmlns:p14="http://schemas.microsoft.com/office/powerpoint/2010/main" val="117645444"/>
              </p:ext>
            </p:extLst>
          </p:nvPr>
        </p:nvGraphicFramePr>
        <p:xfrm>
          <a:off x="2327238" y="3143724"/>
          <a:ext cx="7620000" cy="29475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4914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7"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F6A020-7FBD-41FE-88E4-F8F04CCA7095}"/>
              </a:ext>
            </a:extLst>
          </p:cNvPr>
          <p:cNvSpPr>
            <a:spLocks noGrp="1"/>
          </p:cNvSpPr>
          <p:nvPr>
            <p:ph type="title"/>
          </p:nvPr>
        </p:nvSpPr>
        <p:spPr>
          <a:xfrm>
            <a:off x="1198880" y="737894"/>
            <a:ext cx="10058400" cy="887506"/>
          </a:xfrm>
        </p:spPr>
        <p:txBody>
          <a:bodyPr/>
          <a:lstStyle/>
          <a:p>
            <a:r>
              <a:rPr lang="en-GB" b="1" dirty="0"/>
              <a:t>Reference network</a:t>
            </a:r>
          </a:p>
        </p:txBody>
      </p:sp>
      <p:sp>
        <p:nvSpPr>
          <p:cNvPr id="3" name="Marcador de Posição de Conteúdo 2">
            <a:extLst>
              <a:ext uri="{FF2B5EF4-FFF2-40B4-BE49-F238E27FC236}">
                <a16:creationId xmlns:a16="http://schemas.microsoft.com/office/drawing/2014/main" id="{AC363D25-4736-44C6-8BF1-B9CB398F3853}"/>
              </a:ext>
            </a:extLst>
          </p:cNvPr>
          <p:cNvSpPr>
            <a:spLocks noGrp="1"/>
          </p:cNvSpPr>
          <p:nvPr>
            <p:ph idx="1"/>
          </p:nvPr>
        </p:nvSpPr>
        <p:spPr>
          <a:xfrm>
            <a:off x="1198880" y="1845733"/>
            <a:ext cx="10058400" cy="4023360"/>
          </a:xfrm>
        </p:spPr>
        <p:txBody>
          <a:bodyPr/>
          <a:lstStyle/>
          <a:p>
            <a:r>
              <a:rPr lang="en-GB" sz="2800" i="1" dirty="0"/>
              <a:t>Economic comparative analysis</a:t>
            </a:r>
          </a:p>
          <a:p>
            <a:endParaRPr lang="en-GB" i="1" dirty="0"/>
          </a:p>
          <a:p>
            <a:pPr marL="0" indent="0">
              <a:buNone/>
            </a:pPr>
            <a:endParaRPr lang="en-GB" i="1" dirty="0"/>
          </a:p>
        </p:txBody>
      </p:sp>
      <p:pic>
        <p:nvPicPr>
          <p:cNvPr id="4" name="Imagem 3">
            <a:extLst>
              <a:ext uri="{FF2B5EF4-FFF2-40B4-BE49-F238E27FC236}">
                <a16:creationId xmlns:a16="http://schemas.microsoft.com/office/drawing/2014/main" id="{F61C638F-5EB1-4FA6-829D-F443A99F7DDF}"/>
              </a:ext>
            </a:extLst>
          </p:cNvPr>
          <p:cNvPicPr>
            <a:picLocks noChangeAspect="1"/>
          </p:cNvPicPr>
          <p:nvPr/>
        </p:nvPicPr>
        <p:blipFill rotWithShape="1">
          <a:blip r:embed="rId3"/>
          <a:srcRect l="15380" t="33418" r="16266" b="21013"/>
          <a:stretch/>
        </p:blipFill>
        <p:spPr>
          <a:xfrm>
            <a:off x="1825656" y="2666334"/>
            <a:ext cx="8540687" cy="3202759"/>
          </a:xfrm>
          <a:prstGeom prst="rect">
            <a:avLst/>
          </a:prstGeom>
        </p:spPr>
      </p:pic>
      <p:pic>
        <p:nvPicPr>
          <p:cNvPr id="5" name="Imagem 4">
            <a:extLst>
              <a:ext uri="{FF2B5EF4-FFF2-40B4-BE49-F238E27FC236}">
                <a16:creationId xmlns:a16="http://schemas.microsoft.com/office/drawing/2014/main" id="{EE0A2B78-378E-4F07-B127-63362487469E}"/>
              </a:ext>
            </a:extLst>
          </p:cNvPr>
          <p:cNvPicPr>
            <a:picLocks noChangeAspect="1"/>
          </p:cNvPicPr>
          <p:nvPr/>
        </p:nvPicPr>
        <p:blipFill rotWithShape="1">
          <a:blip r:embed="rId4"/>
          <a:srcRect l="3565" t="7353" r="50554" b="83548"/>
          <a:stretch/>
        </p:blipFill>
        <p:spPr>
          <a:xfrm>
            <a:off x="7552267" y="0"/>
            <a:ext cx="4639733" cy="517561"/>
          </a:xfrm>
          <a:prstGeom prst="rect">
            <a:avLst/>
          </a:prstGeom>
        </p:spPr>
      </p:pic>
      <p:sp>
        <p:nvSpPr>
          <p:cNvPr id="6" name="CaixaDeTexto 5">
            <a:extLst>
              <a:ext uri="{FF2B5EF4-FFF2-40B4-BE49-F238E27FC236}">
                <a16:creationId xmlns:a16="http://schemas.microsoft.com/office/drawing/2014/main" id="{5B591006-9142-4240-AFD7-B648E5B22040}"/>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240025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2A064AEB-1536-424B-B11D-8E00F527E3FE}"/>
              </a:ext>
            </a:extLst>
          </p:cNvPr>
          <p:cNvSpPr>
            <a:spLocks noGrp="1"/>
          </p:cNvSpPr>
          <p:nvPr>
            <p:ph idx="1"/>
          </p:nvPr>
        </p:nvSpPr>
        <p:spPr>
          <a:xfrm>
            <a:off x="1041400" y="1141892"/>
            <a:ext cx="10515600" cy="5193115"/>
          </a:xfrm>
        </p:spPr>
        <p:txBody>
          <a:bodyPr/>
          <a:lstStyle/>
          <a:p>
            <a:r>
              <a:rPr lang="en-GB" sz="2800" b="1" dirty="0"/>
              <a:t>Time of execution comparative analysis</a:t>
            </a:r>
          </a:p>
          <a:p>
            <a:endParaRPr lang="en-GB" b="1" dirty="0"/>
          </a:p>
          <a:p>
            <a:pPr marL="0" indent="0">
              <a:buNone/>
            </a:pPr>
            <a:endParaRPr lang="en-GB" b="1" dirty="0"/>
          </a:p>
        </p:txBody>
      </p:sp>
      <p:pic>
        <p:nvPicPr>
          <p:cNvPr id="5" name="Imagem 4">
            <a:extLst>
              <a:ext uri="{FF2B5EF4-FFF2-40B4-BE49-F238E27FC236}">
                <a16:creationId xmlns:a16="http://schemas.microsoft.com/office/drawing/2014/main" id="{D49C4249-8DFC-4BDD-A331-84ED07638569}"/>
              </a:ext>
            </a:extLst>
          </p:cNvPr>
          <p:cNvPicPr>
            <a:picLocks noChangeAspect="1"/>
          </p:cNvPicPr>
          <p:nvPr/>
        </p:nvPicPr>
        <p:blipFill rotWithShape="1">
          <a:blip r:embed="rId3"/>
          <a:srcRect l="21456" t="48101" r="26424" b="30295"/>
          <a:stretch/>
        </p:blipFill>
        <p:spPr>
          <a:xfrm>
            <a:off x="1974125" y="2980267"/>
            <a:ext cx="8049003" cy="1876635"/>
          </a:xfrm>
          <a:prstGeom prst="rect">
            <a:avLst/>
          </a:prstGeom>
        </p:spPr>
      </p:pic>
      <p:pic>
        <p:nvPicPr>
          <p:cNvPr id="4" name="Imagem 3">
            <a:extLst>
              <a:ext uri="{FF2B5EF4-FFF2-40B4-BE49-F238E27FC236}">
                <a16:creationId xmlns:a16="http://schemas.microsoft.com/office/drawing/2014/main" id="{516786C8-DF3C-489F-85A8-E173BABD5F03}"/>
              </a:ext>
            </a:extLst>
          </p:cNvPr>
          <p:cNvPicPr>
            <a:picLocks noChangeAspect="1"/>
          </p:cNvPicPr>
          <p:nvPr/>
        </p:nvPicPr>
        <p:blipFill rotWithShape="1">
          <a:blip r:embed="rId4"/>
          <a:srcRect l="3565" t="7353" r="50554" b="83548"/>
          <a:stretch/>
        </p:blipFill>
        <p:spPr>
          <a:xfrm>
            <a:off x="7552267" y="0"/>
            <a:ext cx="4639733" cy="517561"/>
          </a:xfrm>
          <a:prstGeom prst="rect">
            <a:avLst/>
          </a:prstGeom>
        </p:spPr>
      </p:pic>
      <p:sp>
        <p:nvSpPr>
          <p:cNvPr id="6" name="CaixaDeTexto 5">
            <a:extLst>
              <a:ext uri="{FF2B5EF4-FFF2-40B4-BE49-F238E27FC236}">
                <a16:creationId xmlns:a16="http://schemas.microsoft.com/office/drawing/2014/main" id="{DCA68ADD-F66B-474B-A76B-FEF8FCBCA283}"/>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25984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Posição de Conteúdo 2">
            <a:extLst>
              <a:ext uri="{FF2B5EF4-FFF2-40B4-BE49-F238E27FC236}">
                <a16:creationId xmlns:a16="http://schemas.microsoft.com/office/drawing/2014/main" id="{A7B87DA8-DD0B-40BB-84DB-7A984929CC92}"/>
              </a:ext>
            </a:extLst>
          </p:cNvPr>
          <p:cNvSpPr>
            <a:spLocks noGrp="1"/>
          </p:cNvSpPr>
          <p:nvPr>
            <p:ph idx="4294967295"/>
          </p:nvPr>
        </p:nvSpPr>
        <p:spPr>
          <a:xfrm>
            <a:off x="838199" y="899230"/>
            <a:ext cx="10515600" cy="5391150"/>
          </a:xfrm>
        </p:spPr>
        <p:txBody>
          <a:bodyPr/>
          <a:lstStyle/>
          <a:p>
            <a:pPr algn="ctr"/>
            <a:r>
              <a:rPr lang="en-GB" sz="2800" b="1" dirty="0"/>
              <a:t>Brief Techno-Economical Analysis (Heuristic model)</a:t>
            </a:r>
          </a:p>
          <a:p>
            <a:endParaRPr lang="en-GB" dirty="0"/>
          </a:p>
          <a:p>
            <a:pPr marL="0" indent="0">
              <a:buNone/>
            </a:pPr>
            <a:endParaRPr lang="en-GB" dirty="0"/>
          </a:p>
        </p:txBody>
      </p:sp>
      <p:pic>
        <p:nvPicPr>
          <p:cNvPr id="4" name="Imagem 3">
            <a:extLst>
              <a:ext uri="{FF2B5EF4-FFF2-40B4-BE49-F238E27FC236}">
                <a16:creationId xmlns:a16="http://schemas.microsoft.com/office/drawing/2014/main" id="{16934C0E-BEDC-4B90-A158-91B5D2F2CB4B}"/>
              </a:ext>
            </a:extLst>
          </p:cNvPr>
          <p:cNvPicPr>
            <a:picLocks noChangeAspect="1"/>
          </p:cNvPicPr>
          <p:nvPr/>
        </p:nvPicPr>
        <p:blipFill rotWithShape="1">
          <a:blip r:embed="rId3"/>
          <a:srcRect l="14810" t="21407" r="18544" b="23038"/>
          <a:stretch/>
        </p:blipFill>
        <p:spPr>
          <a:xfrm>
            <a:off x="1727844" y="2043011"/>
            <a:ext cx="8736312" cy="4096381"/>
          </a:xfrm>
          <a:prstGeom prst="rect">
            <a:avLst/>
          </a:prstGeom>
        </p:spPr>
      </p:pic>
      <p:pic>
        <p:nvPicPr>
          <p:cNvPr id="5" name="Imagem 4">
            <a:extLst>
              <a:ext uri="{FF2B5EF4-FFF2-40B4-BE49-F238E27FC236}">
                <a16:creationId xmlns:a16="http://schemas.microsoft.com/office/drawing/2014/main" id="{45F1C825-D3DD-41CA-A39D-EAFA812FE400}"/>
              </a:ext>
            </a:extLst>
          </p:cNvPr>
          <p:cNvPicPr>
            <a:picLocks noChangeAspect="1"/>
          </p:cNvPicPr>
          <p:nvPr/>
        </p:nvPicPr>
        <p:blipFill rotWithShape="1">
          <a:blip r:embed="rId4"/>
          <a:srcRect l="3565" t="7353" r="50554" b="83548"/>
          <a:stretch/>
        </p:blipFill>
        <p:spPr>
          <a:xfrm>
            <a:off x="7552267" y="0"/>
            <a:ext cx="4639733" cy="517561"/>
          </a:xfrm>
          <a:prstGeom prst="rect">
            <a:avLst/>
          </a:prstGeom>
        </p:spPr>
      </p:pic>
      <p:sp>
        <p:nvSpPr>
          <p:cNvPr id="6" name="CaixaDeTexto 5">
            <a:extLst>
              <a:ext uri="{FF2B5EF4-FFF2-40B4-BE49-F238E27FC236}">
                <a16:creationId xmlns:a16="http://schemas.microsoft.com/office/drawing/2014/main" id="{5C42FB3A-24EA-4AED-9A26-2C283054E6ED}"/>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268313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AE33CC-4E50-4795-B5B9-60E688E7032C}"/>
              </a:ext>
            </a:extLst>
          </p:cNvPr>
          <p:cNvSpPr>
            <a:spLocks noGrp="1"/>
          </p:cNvSpPr>
          <p:nvPr>
            <p:ph type="title"/>
          </p:nvPr>
        </p:nvSpPr>
        <p:spPr>
          <a:xfrm>
            <a:off x="1066800" y="725760"/>
            <a:ext cx="10058400" cy="891666"/>
          </a:xfrm>
        </p:spPr>
        <p:txBody>
          <a:bodyPr/>
          <a:lstStyle/>
          <a:p>
            <a:r>
              <a:rPr lang="en-GB" b="1" dirty="0"/>
              <a:t>Realistic network (</a:t>
            </a:r>
            <a:r>
              <a:rPr lang="en-GB" b="1" dirty="0" err="1"/>
              <a:t>vBNS</a:t>
            </a:r>
            <a:r>
              <a:rPr lang="en-GB" b="1" dirty="0"/>
              <a:t>)</a:t>
            </a:r>
          </a:p>
        </p:txBody>
      </p:sp>
      <p:sp>
        <p:nvSpPr>
          <p:cNvPr id="3" name="Marcador de Posição de Conteúdo 2">
            <a:extLst>
              <a:ext uri="{FF2B5EF4-FFF2-40B4-BE49-F238E27FC236}">
                <a16:creationId xmlns:a16="http://schemas.microsoft.com/office/drawing/2014/main" id="{FA98AC40-8F15-4DFF-950B-614AC149C0CD}"/>
              </a:ext>
            </a:extLst>
          </p:cNvPr>
          <p:cNvSpPr>
            <a:spLocks noGrp="1"/>
          </p:cNvSpPr>
          <p:nvPr>
            <p:ph idx="1"/>
          </p:nvPr>
        </p:nvSpPr>
        <p:spPr>
          <a:xfrm>
            <a:off x="1157111" y="1825625"/>
            <a:ext cx="10287000" cy="815975"/>
          </a:xfrm>
        </p:spPr>
        <p:txBody>
          <a:bodyPr/>
          <a:lstStyle/>
          <a:p>
            <a:r>
              <a:rPr lang="en-GB" sz="2800" i="1" dirty="0"/>
              <a:t>Economic comparative analysis</a:t>
            </a:r>
          </a:p>
        </p:txBody>
      </p:sp>
      <p:pic>
        <p:nvPicPr>
          <p:cNvPr id="4" name="Imagem 3">
            <a:extLst>
              <a:ext uri="{FF2B5EF4-FFF2-40B4-BE49-F238E27FC236}">
                <a16:creationId xmlns:a16="http://schemas.microsoft.com/office/drawing/2014/main" id="{BDEE06E6-6CEE-4B64-A7B2-57155E21CD74}"/>
              </a:ext>
            </a:extLst>
          </p:cNvPr>
          <p:cNvPicPr>
            <a:picLocks noChangeAspect="1"/>
          </p:cNvPicPr>
          <p:nvPr/>
        </p:nvPicPr>
        <p:blipFill rotWithShape="1">
          <a:blip r:embed="rId3"/>
          <a:srcRect l="16139" t="41856" r="18734" b="35697"/>
          <a:stretch/>
        </p:blipFill>
        <p:spPr>
          <a:xfrm>
            <a:off x="2125883" y="2419109"/>
            <a:ext cx="7940233" cy="1539432"/>
          </a:xfrm>
          <a:prstGeom prst="rect">
            <a:avLst/>
          </a:prstGeom>
        </p:spPr>
      </p:pic>
      <p:pic>
        <p:nvPicPr>
          <p:cNvPr id="5" name="Imagem 4">
            <a:extLst>
              <a:ext uri="{FF2B5EF4-FFF2-40B4-BE49-F238E27FC236}">
                <a16:creationId xmlns:a16="http://schemas.microsoft.com/office/drawing/2014/main" id="{B9553197-790E-4129-B739-DAE822A69278}"/>
              </a:ext>
            </a:extLst>
          </p:cNvPr>
          <p:cNvPicPr>
            <a:picLocks noChangeAspect="1"/>
          </p:cNvPicPr>
          <p:nvPr/>
        </p:nvPicPr>
        <p:blipFill rotWithShape="1">
          <a:blip r:embed="rId4"/>
          <a:srcRect l="18607" t="47089" r="24240" b="34008"/>
          <a:stretch/>
        </p:blipFill>
        <p:spPr>
          <a:xfrm>
            <a:off x="2426968" y="4835875"/>
            <a:ext cx="6967959" cy="1296365"/>
          </a:xfrm>
          <a:prstGeom prst="rect">
            <a:avLst/>
          </a:prstGeom>
        </p:spPr>
      </p:pic>
      <p:pic>
        <p:nvPicPr>
          <p:cNvPr id="6" name="Imagem 5">
            <a:extLst>
              <a:ext uri="{FF2B5EF4-FFF2-40B4-BE49-F238E27FC236}">
                <a16:creationId xmlns:a16="http://schemas.microsoft.com/office/drawing/2014/main" id="{DDF969FC-48F8-4EA2-86FF-9355508EAA7A}"/>
              </a:ext>
            </a:extLst>
          </p:cNvPr>
          <p:cNvPicPr>
            <a:picLocks noChangeAspect="1"/>
          </p:cNvPicPr>
          <p:nvPr/>
        </p:nvPicPr>
        <p:blipFill rotWithShape="1">
          <a:blip r:embed="rId5"/>
          <a:srcRect l="3565" t="7353" r="50554" b="83548"/>
          <a:stretch/>
        </p:blipFill>
        <p:spPr>
          <a:xfrm>
            <a:off x="7552267" y="0"/>
            <a:ext cx="4639733" cy="517561"/>
          </a:xfrm>
          <a:prstGeom prst="rect">
            <a:avLst/>
          </a:prstGeom>
        </p:spPr>
      </p:pic>
      <p:sp>
        <p:nvSpPr>
          <p:cNvPr id="7" name="CaixaDeTexto 6">
            <a:extLst>
              <a:ext uri="{FF2B5EF4-FFF2-40B4-BE49-F238E27FC236}">
                <a16:creationId xmlns:a16="http://schemas.microsoft.com/office/drawing/2014/main" id="{14B43BE4-D2D7-46EE-BE40-2BEBBA1C3A1F}"/>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
        <p:nvSpPr>
          <p:cNvPr id="8" name="CaixaDeTexto 7">
            <a:extLst>
              <a:ext uri="{FF2B5EF4-FFF2-40B4-BE49-F238E27FC236}">
                <a16:creationId xmlns:a16="http://schemas.microsoft.com/office/drawing/2014/main" id="{E7C4F17F-FD43-4A72-9807-B2489A23C283}"/>
              </a:ext>
            </a:extLst>
          </p:cNvPr>
          <p:cNvSpPr txBox="1"/>
          <p:nvPr/>
        </p:nvSpPr>
        <p:spPr>
          <a:xfrm>
            <a:off x="1157111" y="4166668"/>
            <a:ext cx="9072880" cy="800219"/>
          </a:xfrm>
          <a:prstGeom prst="rect">
            <a:avLst/>
          </a:prstGeom>
          <a:noFill/>
        </p:spPr>
        <p:txBody>
          <a:bodyPr wrap="square" rtlCol="0">
            <a:spAutoFit/>
          </a:bodyPr>
          <a:lstStyle/>
          <a:p>
            <a:r>
              <a:rPr lang="en-GB" sz="2800" i="1" dirty="0">
                <a:solidFill>
                  <a:schemeClr val="tx1">
                    <a:lumMod val="75000"/>
                    <a:lumOff val="25000"/>
                  </a:schemeClr>
                </a:solidFill>
              </a:rPr>
              <a:t>Time of execution comparative analysis</a:t>
            </a:r>
          </a:p>
          <a:p>
            <a:endParaRPr lang="en-GB" dirty="0"/>
          </a:p>
        </p:txBody>
      </p:sp>
    </p:spTree>
    <p:extLst>
      <p:ext uri="{BB962C8B-B14F-4D97-AF65-F5344CB8AC3E}">
        <p14:creationId xmlns:p14="http://schemas.microsoft.com/office/powerpoint/2010/main" val="194561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68645-DC54-4AD1-94D3-57EA02296A8B}"/>
              </a:ext>
            </a:extLst>
          </p:cNvPr>
          <p:cNvSpPr>
            <a:spLocks noGrp="1"/>
          </p:cNvSpPr>
          <p:nvPr>
            <p:ph type="title"/>
          </p:nvPr>
        </p:nvSpPr>
        <p:spPr>
          <a:xfrm>
            <a:off x="1165013" y="900787"/>
            <a:ext cx="10058400" cy="833718"/>
          </a:xfrm>
        </p:spPr>
        <p:txBody>
          <a:bodyPr/>
          <a:lstStyle/>
          <a:p>
            <a:r>
              <a:rPr lang="en-GB" b="1" dirty="0"/>
              <a:t>Conclusions</a:t>
            </a:r>
          </a:p>
        </p:txBody>
      </p:sp>
      <p:sp>
        <p:nvSpPr>
          <p:cNvPr id="3" name="Marcador de Posição de Conteúdo 2">
            <a:extLst>
              <a:ext uri="{FF2B5EF4-FFF2-40B4-BE49-F238E27FC236}">
                <a16:creationId xmlns:a16="http://schemas.microsoft.com/office/drawing/2014/main" id="{32CF269C-4C05-4DF7-A5F4-EBC0B2B1EEFD}"/>
              </a:ext>
            </a:extLst>
          </p:cNvPr>
          <p:cNvSpPr>
            <a:spLocks noGrp="1"/>
          </p:cNvSpPr>
          <p:nvPr>
            <p:ph idx="1"/>
          </p:nvPr>
        </p:nvSpPr>
        <p:spPr>
          <a:xfrm>
            <a:off x="1277903" y="2184069"/>
            <a:ext cx="10058400" cy="5260489"/>
          </a:xfrm>
        </p:spPr>
        <p:txBody>
          <a:bodyPr>
            <a:noAutofit/>
          </a:bodyPr>
          <a:lstStyle/>
          <a:p>
            <a:pPr algn="just">
              <a:spcAft>
                <a:spcPts val="1200"/>
              </a:spcAft>
              <a:buFont typeface="Wingdings" panose="05000000000000000000" pitchFamily="2" charset="2"/>
              <a:buChar char="Ø"/>
            </a:pPr>
            <a:r>
              <a:rPr lang="en-GB" sz="1800" dirty="0"/>
              <a:t> The analytical values showed </a:t>
            </a:r>
            <a:r>
              <a:rPr lang="en-US" sz="1800" dirty="0"/>
              <a:t>higher fluctuations, for the reference network,  once the grooming coefficient value is initially defined and fixed for every scenario but in the case of the ILP or the heuristic models the coefficients vary according to the traffic processed.</a:t>
            </a:r>
          </a:p>
          <a:p>
            <a:pPr algn="just">
              <a:spcAft>
                <a:spcPts val="1200"/>
              </a:spcAft>
              <a:buFont typeface="Wingdings" panose="05000000000000000000" pitchFamily="2" charset="2"/>
              <a:buChar char="Ø"/>
            </a:pPr>
            <a:r>
              <a:rPr lang="en-US" sz="1800" dirty="0"/>
              <a:t> The heuristics applied were well calibrated since the margin of error towards the ILP results was minimal, for the reference network, under 2% for the medium and high traffic scenarios, or even nonexistent for the low traffic scenario</a:t>
            </a:r>
            <a:r>
              <a:rPr lang="en-GB" sz="1800" dirty="0"/>
              <a:t>.</a:t>
            </a:r>
          </a:p>
          <a:p>
            <a:pPr algn="just">
              <a:spcAft>
                <a:spcPts val="1200"/>
              </a:spcAft>
              <a:buFont typeface="Wingdings" panose="05000000000000000000" pitchFamily="2" charset="2"/>
              <a:buChar char="Ø"/>
            </a:pPr>
            <a:r>
              <a:rPr lang="en-US" sz="1800" dirty="0"/>
              <a:t> For the realistic network only the heuristic algorithms were capable of providing a solution in a reasonable amount of time, while the ILP model was not capable of encountering the solution under a maximum defined timeout period of 24 hours. </a:t>
            </a:r>
            <a:endParaRPr lang="en-GB" sz="1800" dirty="0"/>
          </a:p>
          <a:p>
            <a:pPr algn="just">
              <a:spcAft>
                <a:spcPts val="1200"/>
              </a:spcAft>
              <a:buFont typeface="Wingdings" panose="05000000000000000000" pitchFamily="2" charset="2"/>
              <a:buChar char="Ø"/>
            </a:pPr>
            <a:r>
              <a:rPr lang="en-US" sz="1800" dirty="0"/>
              <a:t> Heuristic algorithms may be a good solution for real and more complex problems considering that the ILP models for these cases take a long time to </a:t>
            </a:r>
            <a:r>
              <a:rPr lang="en-GB" sz="1800" dirty="0"/>
              <a:t>obtain results.</a:t>
            </a:r>
          </a:p>
          <a:p>
            <a:pPr marL="0" indent="0">
              <a:spcAft>
                <a:spcPts val="1200"/>
              </a:spcAft>
              <a:buNone/>
            </a:pPr>
            <a:endParaRPr lang="en-GB" dirty="0"/>
          </a:p>
        </p:txBody>
      </p:sp>
      <p:pic>
        <p:nvPicPr>
          <p:cNvPr id="4" name="Imagem 3">
            <a:extLst>
              <a:ext uri="{FF2B5EF4-FFF2-40B4-BE49-F238E27FC236}">
                <a16:creationId xmlns:a16="http://schemas.microsoft.com/office/drawing/2014/main" id="{A285A3F7-4A5F-41CB-845C-B7802690A64B}"/>
              </a:ext>
            </a:extLst>
          </p:cNvPr>
          <p:cNvPicPr>
            <a:picLocks noChangeAspect="1"/>
          </p:cNvPicPr>
          <p:nvPr/>
        </p:nvPicPr>
        <p:blipFill rotWithShape="1">
          <a:blip r:embed="rId3"/>
          <a:srcRect l="3565" t="7353" r="50554" b="83548"/>
          <a:stretch/>
        </p:blipFill>
        <p:spPr>
          <a:xfrm>
            <a:off x="7552267" y="0"/>
            <a:ext cx="4639733" cy="517561"/>
          </a:xfrm>
          <a:prstGeom prst="rect">
            <a:avLst/>
          </a:prstGeom>
        </p:spPr>
      </p:pic>
      <p:sp>
        <p:nvSpPr>
          <p:cNvPr id="5" name="CaixaDeTexto 4">
            <a:extLst>
              <a:ext uri="{FF2B5EF4-FFF2-40B4-BE49-F238E27FC236}">
                <a16:creationId xmlns:a16="http://schemas.microsoft.com/office/drawing/2014/main" id="{FDCF426E-7A28-4CE3-BCCF-20BEAFC1DB9C}"/>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a:solidFill>
                  <a:schemeClr val="accent2">
                    <a:lumMod val="75000"/>
                  </a:schemeClr>
                </a:solidFill>
              </a:rPr>
              <a:t>Transparent </a:t>
            </a:r>
            <a:r>
              <a:rPr lang="pt-PT" dirty="0">
                <a:solidFill>
                  <a:schemeClr val="accent2">
                    <a:lumMod val="75000"/>
                  </a:schemeClr>
                </a:solidFill>
              </a:rPr>
              <a:t>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15014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ítulo 3">
            <a:extLst>
              <a:ext uri="{FF2B5EF4-FFF2-40B4-BE49-F238E27FC236}">
                <a16:creationId xmlns:a16="http://schemas.microsoft.com/office/drawing/2014/main" id="{3E3A7E01-8EC4-4682-9A02-1D4194CACF0B}"/>
              </a:ext>
            </a:extLst>
          </p:cNvPr>
          <p:cNvSpPr>
            <a:spLocks noGrp="1"/>
          </p:cNvSpPr>
          <p:nvPr>
            <p:ph type="title"/>
          </p:nvPr>
        </p:nvSpPr>
        <p:spPr/>
        <p:txBody>
          <a:bodyPr vert="horz" lIns="91440" tIns="45720" rIns="91440" bIns="45720" rtlCol="0" anchor="b">
            <a:normAutofit/>
          </a:bodyPr>
          <a:lstStyle/>
          <a:p>
            <a:pPr algn="ctr"/>
            <a:r>
              <a:rPr lang="en-US" sz="8000" dirty="0">
                <a:solidFill>
                  <a:schemeClr val="tx1">
                    <a:lumMod val="85000"/>
                    <a:lumOff val="15000"/>
                  </a:schemeClr>
                </a:solidFill>
              </a:rPr>
              <a:t>Thank you!</a:t>
            </a:r>
          </a:p>
        </p:txBody>
      </p:sp>
      <p:pic>
        <p:nvPicPr>
          <p:cNvPr id="11" name="Imagem 10">
            <a:extLst>
              <a:ext uri="{FF2B5EF4-FFF2-40B4-BE49-F238E27FC236}">
                <a16:creationId xmlns:a16="http://schemas.microsoft.com/office/drawing/2014/main" id="{AE1581D9-974B-470A-B4DA-A39467A16234}"/>
              </a:ext>
            </a:extLst>
          </p:cNvPr>
          <p:cNvPicPr>
            <a:picLocks noChangeAspect="1"/>
          </p:cNvPicPr>
          <p:nvPr/>
        </p:nvPicPr>
        <p:blipFill rotWithShape="1">
          <a:blip r:embed="rId2"/>
          <a:srcRect l="3565" t="7353" r="50554" b="83548"/>
          <a:stretch/>
        </p:blipFill>
        <p:spPr>
          <a:xfrm>
            <a:off x="7552267" y="0"/>
            <a:ext cx="4639733" cy="517561"/>
          </a:xfrm>
          <a:prstGeom prst="rect">
            <a:avLst/>
          </a:prstGeom>
        </p:spPr>
      </p:pic>
      <p:sp>
        <p:nvSpPr>
          <p:cNvPr id="13" name="CaixaDeTexto 12">
            <a:extLst>
              <a:ext uri="{FF2B5EF4-FFF2-40B4-BE49-F238E27FC236}">
                <a16:creationId xmlns:a16="http://schemas.microsoft.com/office/drawing/2014/main" id="{F80B389B-42DA-4AA5-9CB6-21B8963E5A93}"/>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316384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0BB189-9671-4E35-A710-695B2AE3CE1D}"/>
              </a:ext>
            </a:extLst>
          </p:cNvPr>
          <p:cNvSpPr>
            <a:spLocks noGrp="1"/>
          </p:cNvSpPr>
          <p:nvPr>
            <p:ph type="title"/>
          </p:nvPr>
        </p:nvSpPr>
        <p:spPr>
          <a:xfrm>
            <a:off x="1099595" y="728459"/>
            <a:ext cx="10586610" cy="930447"/>
          </a:xfrm>
        </p:spPr>
        <p:txBody>
          <a:bodyPr vert="horz" lIns="91440" tIns="45720" rIns="91440" bIns="45720" rtlCol="0" anchor="b">
            <a:normAutofit/>
          </a:bodyPr>
          <a:lstStyle/>
          <a:p>
            <a:r>
              <a:rPr lang="en-US" b="1" dirty="0"/>
              <a:t>Network Architecture</a:t>
            </a:r>
            <a:endParaRPr lang="en-US" b="1" dirty="0">
              <a:solidFill>
                <a:srgbClr val="FFFFFF"/>
              </a:solidFill>
            </a:endParaRPr>
          </a:p>
        </p:txBody>
      </p:sp>
      <p:pic>
        <p:nvPicPr>
          <p:cNvPr id="5" name="Imagem 4" descr="Uma imagem com captura de ecrã&#10;&#10;Descrição gerada automaticamente">
            <a:extLst>
              <a:ext uri="{FF2B5EF4-FFF2-40B4-BE49-F238E27FC236}">
                <a16:creationId xmlns:a16="http://schemas.microsoft.com/office/drawing/2014/main" id="{F71CD912-C6F6-4BA4-BB50-8FBE2B4A4DB1}"/>
              </a:ext>
            </a:extLst>
          </p:cNvPr>
          <p:cNvPicPr>
            <a:picLocks noChangeAspect="1"/>
          </p:cNvPicPr>
          <p:nvPr/>
        </p:nvPicPr>
        <p:blipFill rotWithShape="1">
          <a:blip r:embed="rId3"/>
          <a:srcRect l="34500" t="18040" r="38500" b="18275"/>
          <a:stretch/>
        </p:blipFill>
        <p:spPr>
          <a:xfrm>
            <a:off x="7744178" y="1869804"/>
            <a:ext cx="3348227" cy="4442329"/>
          </a:xfrm>
          <a:prstGeom prst="rect">
            <a:avLst/>
          </a:prstGeom>
        </p:spPr>
      </p:pic>
      <p:pic>
        <p:nvPicPr>
          <p:cNvPr id="9" name="Imagem 8">
            <a:extLst>
              <a:ext uri="{FF2B5EF4-FFF2-40B4-BE49-F238E27FC236}">
                <a16:creationId xmlns:a16="http://schemas.microsoft.com/office/drawing/2014/main" id="{574B5F4D-D1D6-40B5-A963-AEADA46DC2E4}"/>
              </a:ext>
            </a:extLst>
          </p:cNvPr>
          <p:cNvPicPr>
            <a:picLocks noChangeAspect="1"/>
          </p:cNvPicPr>
          <p:nvPr/>
        </p:nvPicPr>
        <p:blipFill rotWithShape="1">
          <a:blip r:embed="rId4"/>
          <a:srcRect l="5411" t="34093" r="8629" b="20675"/>
          <a:stretch/>
        </p:blipFill>
        <p:spPr>
          <a:xfrm>
            <a:off x="884549" y="2977342"/>
            <a:ext cx="6419791" cy="1900201"/>
          </a:xfrm>
          <a:prstGeom prst="rect">
            <a:avLst/>
          </a:prstGeom>
        </p:spPr>
      </p:pic>
      <p:pic>
        <p:nvPicPr>
          <p:cNvPr id="6" name="Imagem 5">
            <a:extLst>
              <a:ext uri="{FF2B5EF4-FFF2-40B4-BE49-F238E27FC236}">
                <a16:creationId xmlns:a16="http://schemas.microsoft.com/office/drawing/2014/main" id="{D1EF1706-229D-481B-A085-F18BAF6C8D0A}"/>
              </a:ext>
            </a:extLst>
          </p:cNvPr>
          <p:cNvPicPr>
            <a:picLocks noChangeAspect="1"/>
          </p:cNvPicPr>
          <p:nvPr/>
        </p:nvPicPr>
        <p:blipFill rotWithShape="1">
          <a:blip r:embed="rId5"/>
          <a:srcRect l="3565" t="7353" r="50554" b="83548"/>
          <a:stretch/>
        </p:blipFill>
        <p:spPr>
          <a:xfrm>
            <a:off x="7552267" y="0"/>
            <a:ext cx="4639733" cy="517561"/>
          </a:xfrm>
          <a:prstGeom prst="rect">
            <a:avLst/>
          </a:prstGeom>
        </p:spPr>
      </p:pic>
      <p:sp>
        <p:nvSpPr>
          <p:cNvPr id="7" name="CaixaDeTexto 6">
            <a:extLst>
              <a:ext uri="{FF2B5EF4-FFF2-40B4-BE49-F238E27FC236}">
                <a16:creationId xmlns:a16="http://schemas.microsoft.com/office/drawing/2014/main" id="{18382F4E-6A2D-464B-842D-E95EFEC7A388}"/>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90714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41DA764-88C7-4F33-B098-FC552549E57A}"/>
              </a:ext>
            </a:extLst>
          </p:cNvPr>
          <p:cNvSpPr>
            <a:spLocks noGrp="1"/>
          </p:cNvSpPr>
          <p:nvPr>
            <p:ph type="title"/>
          </p:nvPr>
        </p:nvSpPr>
        <p:spPr>
          <a:xfrm>
            <a:off x="1147812" y="923668"/>
            <a:ext cx="10058400" cy="768029"/>
          </a:xfrm>
        </p:spPr>
        <p:txBody>
          <a:bodyPr>
            <a:normAutofit/>
          </a:bodyPr>
          <a:lstStyle/>
          <a:p>
            <a:r>
              <a:rPr lang="en-GB" b="1" dirty="0"/>
              <a:t>Network Topologies</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Marcador de Posição de Conteúdo 2">
            <a:extLst>
              <a:ext uri="{FF2B5EF4-FFF2-40B4-BE49-F238E27FC236}">
                <a16:creationId xmlns:a16="http://schemas.microsoft.com/office/drawing/2014/main" id="{674FAC2B-23B4-4B55-A9D7-DB2FE36D380D}"/>
              </a:ext>
            </a:extLst>
          </p:cNvPr>
          <p:cNvSpPr>
            <a:spLocks noGrp="1"/>
          </p:cNvSpPr>
          <p:nvPr>
            <p:ph idx="1"/>
          </p:nvPr>
        </p:nvSpPr>
        <p:spPr>
          <a:xfrm>
            <a:off x="1267096" y="1875213"/>
            <a:ext cx="6454987" cy="4023360"/>
          </a:xfrm>
        </p:spPr>
        <p:txBody>
          <a:bodyPr>
            <a:normAutofit/>
          </a:bodyPr>
          <a:lstStyle/>
          <a:p>
            <a:pPr marL="0" indent="0">
              <a:buNone/>
            </a:pPr>
            <a:r>
              <a:rPr lang="en-US" sz="2800" i="1" dirty="0"/>
              <a:t>Physical Topology</a:t>
            </a:r>
          </a:p>
          <a:p>
            <a:pPr marL="0" indent="0">
              <a:buNone/>
            </a:pPr>
            <a:endParaRPr lang="en-US" sz="1900" dirty="0"/>
          </a:p>
          <a:p>
            <a:pPr algn="just">
              <a:buFont typeface="Wingdings" panose="05000000000000000000" pitchFamily="2" charset="2"/>
              <a:buChar char="Ø"/>
            </a:pPr>
            <a:r>
              <a:rPr lang="en-US" sz="1900" dirty="0"/>
              <a:t> The pattern that represents the layout of an optical network, i.e. </a:t>
            </a:r>
            <a:r>
              <a:rPr lang="en-US" dirty="0"/>
              <a:t>the physical disposition of nodes and the connections between them</a:t>
            </a:r>
            <a:r>
              <a:rPr lang="en-US" sz="1900" dirty="0"/>
              <a:t>.</a:t>
            </a:r>
          </a:p>
          <a:p>
            <a:pPr marL="0" indent="0" algn="just">
              <a:buNone/>
            </a:pPr>
            <a:endParaRPr lang="en-US" sz="1900" dirty="0"/>
          </a:p>
          <a:p>
            <a:pPr algn="just">
              <a:buFont typeface="Wingdings" panose="05000000000000000000" pitchFamily="2" charset="2"/>
              <a:buChar char="Ø"/>
            </a:pPr>
            <a:r>
              <a:rPr lang="en-US" sz="1900" dirty="0"/>
              <a:t> A physical topology can be modeled as a graph or by an adjacency matrix.</a:t>
            </a:r>
          </a:p>
          <a:p>
            <a:endParaRPr lang="en-US" sz="1900" dirty="0"/>
          </a:p>
          <a:p>
            <a:endParaRPr lang="en-GB" sz="1900" dirty="0"/>
          </a:p>
        </p:txBody>
      </p:sp>
      <p:sp>
        <p:nvSpPr>
          <p:cNvPr id="14" name="Rectangle 13">
            <a:extLst>
              <a:ext uri="{FF2B5EF4-FFF2-40B4-BE49-F238E27FC236}">
                <a16:creationId xmlns:a16="http://schemas.microsoft.com/office/drawing/2014/main" id="{BD7A74B5-8367-4A83-ABEC-0FCDDE97B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2CC184B0-C2C6-4BF0-B078-816C7AF95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7" name="Imagem 16">
            <a:extLst>
              <a:ext uri="{FF2B5EF4-FFF2-40B4-BE49-F238E27FC236}">
                <a16:creationId xmlns:a16="http://schemas.microsoft.com/office/drawing/2014/main" id="{C62E7764-9281-4A4A-AED7-0002811C4CDC}"/>
              </a:ext>
            </a:extLst>
          </p:cNvPr>
          <p:cNvPicPr>
            <a:picLocks noChangeAspect="1"/>
          </p:cNvPicPr>
          <p:nvPr/>
        </p:nvPicPr>
        <p:blipFill rotWithShape="1">
          <a:blip r:embed="rId3"/>
          <a:srcRect l="3565" t="7353" r="50554" b="83548"/>
          <a:stretch/>
        </p:blipFill>
        <p:spPr>
          <a:xfrm>
            <a:off x="7552267" y="0"/>
            <a:ext cx="4639733" cy="517561"/>
          </a:xfrm>
          <a:prstGeom prst="rect">
            <a:avLst/>
          </a:prstGeom>
        </p:spPr>
      </p:pic>
      <p:sp>
        <p:nvSpPr>
          <p:cNvPr id="18" name="CaixaDeTexto 17">
            <a:extLst>
              <a:ext uri="{FF2B5EF4-FFF2-40B4-BE49-F238E27FC236}">
                <a16:creationId xmlns:a16="http://schemas.microsoft.com/office/drawing/2014/main" id="{0163468E-2124-44A2-9497-8083F1CC4356}"/>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2777505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FAD2F4CF-59A3-4BDC-B95C-F52B60DF1475}"/>
              </a:ext>
            </a:extLst>
          </p:cNvPr>
          <p:cNvSpPr>
            <a:spLocks noGrp="1"/>
          </p:cNvSpPr>
          <p:nvPr>
            <p:ph type="title"/>
          </p:nvPr>
        </p:nvSpPr>
        <p:spPr>
          <a:xfrm>
            <a:off x="1145823" y="792106"/>
            <a:ext cx="10058400" cy="887506"/>
          </a:xfrm>
        </p:spPr>
        <p:txBody>
          <a:bodyPr>
            <a:normAutofit/>
          </a:bodyPr>
          <a:lstStyle/>
          <a:p>
            <a:r>
              <a:rPr lang="en-GB" b="1" dirty="0"/>
              <a:t>Reference Network</a:t>
            </a:r>
          </a:p>
        </p:txBody>
      </p:sp>
      <p:sp>
        <p:nvSpPr>
          <p:cNvPr id="3" name="Marcador de Posição de Conteúdo 2">
            <a:extLst>
              <a:ext uri="{FF2B5EF4-FFF2-40B4-BE49-F238E27FC236}">
                <a16:creationId xmlns:a16="http://schemas.microsoft.com/office/drawing/2014/main" id="{79CCD817-AB5B-480A-96C0-F8285A20D411}"/>
              </a:ext>
            </a:extLst>
          </p:cNvPr>
          <p:cNvSpPr>
            <a:spLocks noGrp="1"/>
          </p:cNvSpPr>
          <p:nvPr>
            <p:ph idx="1"/>
          </p:nvPr>
        </p:nvSpPr>
        <p:spPr>
          <a:xfrm>
            <a:off x="838200" y="1519623"/>
            <a:ext cx="10515600" cy="4657340"/>
          </a:xfrm>
        </p:spPr>
        <p:txBody>
          <a:bodyPr/>
          <a:lstStyle/>
          <a:p>
            <a:pPr marL="0" indent="0">
              <a:buNone/>
            </a:pPr>
            <a:r>
              <a:rPr lang="en-GB" sz="2400" dirty="0"/>
              <a:t>			</a:t>
            </a:r>
            <a:endParaRPr lang="en-GB" dirty="0"/>
          </a:p>
          <a:p>
            <a:endParaRPr lang="en-GB" dirty="0"/>
          </a:p>
        </p:txBody>
      </p:sp>
      <p:pic>
        <p:nvPicPr>
          <p:cNvPr id="4" name="Imagem 3">
            <a:extLst>
              <a:ext uri="{FF2B5EF4-FFF2-40B4-BE49-F238E27FC236}">
                <a16:creationId xmlns:a16="http://schemas.microsoft.com/office/drawing/2014/main" id="{BC6EAD03-715E-4D46-A85F-47986C927549}"/>
              </a:ext>
            </a:extLst>
          </p:cNvPr>
          <p:cNvPicPr>
            <a:picLocks noChangeAspect="1"/>
          </p:cNvPicPr>
          <p:nvPr/>
        </p:nvPicPr>
        <p:blipFill rotWithShape="1">
          <a:blip r:embed="rId2"/>
          <a:srcRect l="27000" t="32628" r="28882" b="20784"/>
          <a:stretch/>
        </p:blipFill>
        <p:spPr>
          <a:xfrm>
            <a:off x="3119716" y="1770059"/>
            <a:ext cx="4905489" cy="2913860"/>
          </a:xfrm>
          <a:prstGeom prst="rect">
            <a:avLst/>
          </a:prstGeom>
        </p:spPr>
      </p:pic>
      <p:pic>
        <p:nvPicPr>
          <p:cNvPr id="5" name="Imagem 4">
            <a:extLst>
              <a:ext uri="{FF2B5EF4-FFF2-40B4-BE49-F238E27FC236}">
                <a16:creationId xmlns:a16="http://schemas.microsoft.com/office/drawing/2014/main" id="{7529FEDF-3D8E-4F85-A620-131957DFF22B}"/>
              </a:ext>
            </a:extLst>
          </p:cNvPr>
          <p:cNvPicPr>
            <a:picLocks noChangeAspect="1"/>
          </p:cNvPicPr>
          <p:nvPr/>
        </p:nvPicPr>
        <p:blipFill rotWithShape="1">
          <a:blip r:embed="rId3"/>
          <a:srcRect l="38471" t="48313" r="41941" b="23451"/>
          <a:stretch/>
        </p:blipFill>
        <p:spPr>
          <a:xfrm>
            <a:off x="1066800" y="4071769"/>
            <a:ext cx="2388198" cy="1936378"/>
          </a:xfrm>
          <a:prstGeom prst="rect">
            <a:avLst/>
          </a:prstGeom>
        </p:spPr>
      </p:pic>
      <p:pic>
        <p:nvPicPr>
          <p:cNvPr id="6" name="Imagem 5">
            <a:extLst>
              <a:ext uri="{FF2B5EF4-FFF2-40B4-BE49-F238E27FC236}">
                <a16:creationId xmlns:a16="http://schemas.microsoft.com/office/drawing/2014/main" id="{B9DA8F6B-3E6B-4140-966F-171A53569E23}"/>
              </a:ext>
            </a:extLst>
          </p:cNvPr>
          <p:cNvPicPr>
            <a:picLocks noChangeAspect="1"/>
          </p:cNvPicPr>
          <p:nvPr/>
        </p:nvPicPr>
        <p:blipFill rotWithShape="1">
          <a:blip r:embed="rId4"/>
          <a:srcRect l="29118" t="48627" r="33030" b="23137"/>
          <a:stretch/>
        </p:blipFill>
        <p:spPr>
          <a:xfrm>
            <a:off x="7125681" y="4071768"/>
            <a:ext cx="4615030" cy="1936379"/>
          </a:xfrm>
          <a:prstGeom prst="rect">
            <a:avLst/>
          </a:prstGeom>
        </p:spPr>
      </p:pic>
      <p:pic>
        <p:nvPicPr>
          <p:cNvPr id="7" name="Imagem 6">
            <a:extLst>
              <a:ext uri="{FF2B5EF4-FFF2-40B4-BE49-F238E27FC236}">
                <a16:creationId xmlns:a16="http://schemas.microsoft.com/office/drawing/2014/main" id="{05F5EF0C-148E-4376-AA51-E34E5AF287D4}"/>
              </a:ext>
            </a:extLst>
          </p:cNvPr>
          <p:cNvPicPr>
            <a:picLocks noChangeAspect="1"/>
          </p:cNvPicPr>
          <p:nvPr/>
        </p:nvPicPr>
        <p:blipFill rotWithShape="1">
          <a:blip r:embed="rId5"/>
          <a:srcRect l="3565" t="7353" r="50554" b="83548"/>
          <a:stretch/>
        </p:blipFill>
        <p:spPr>
          <a:xfrm>
            <a:off x="7552267" y="0"/>
            <a:ext cx="4639733" cy="517561"/>
          </a:xfrm>
          <a:prstGeom prst="rect">
            <a:avLst/>
          </a:prstGeom>
        </p:spPr>
      </p:pic>
      <p:sp>
        <p:nvSpPr>
          <p:cNvPr id="9" name="CaixaDeTexto 8">
            <a:extLst>
              <a:ext uri="{FF2B5EF4-FFF2-40B4-BE49-F238E27FC236}">
                <a16:creationId xmlns:a16="http://schemas.microsoft.com/office/drawing/2014/main" id="{B14D86A0-9982-4EC3-A88E-B423FB0B1CF2}"/>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2365697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273FC5-E11B-4117-9851-BC80A4E7322E}"/>
              </a:ext>
            </a:extLst>
          </p:cNvPr>
          <p:cNvSpPr>
            <a:spLocks noGrp="1"/>
          </p:cNvSpPr>
          <p:nvPr>
            <p:ph type="title"/>
          </p:nvPr>
        </p:nvSpPr>
        <p:spPr>
          <a:xfrm>
            <a:off x="1066800" y="380413"/>
            <a:ext cx="10058400" cy="1450757"/>
          </a:xfrm>
        </p:spPr>
        <p:txBody>
          <a:bodyPr>
            <a:normAutofit/>
          </a:bodyPr>
          <a:lstStyle/>
          <a:p>
            <a:pPr algn="ctr"/>
            <a:r>
              <a:rPr lang="en-GB" sz="5400" b="1" dirty="0" err="1"/>
              <a:t>vBNS</a:t>
            </a:r>
            <a:br>
              <a:rPr lang="en-GB" sz="4400" dirty="0"/>
            </a:br>
            <a:r>
              <a:rPr lang="en-GB" sz="3600" dirty="0"/>
              <a:t>(very high-speed Backbone Network Service) </a:t>
            </a:r>
            <a:endParaRPr lang="en-GB" sz="4400" dirty="0"/>
          </a:p>
        </p:txBody>
      </p:sp>
      <p:pic>
        <p:nvPicPr>
          <p:cNvPr id="6" name="Marcador de Posição de Conteúdo 5">
            <a:extLst>
              <a:ext uri="{FF2B5EF4-FFF2-40B4-BE49-F238E27FC236}">
                <a16:creationId xmlns:a16="http://schemas.microsoft.com/office/drawing/2014/main" id="{EDAA311A-5625-4676-A16C-269674B36DDC}"/>
              </a:ext>
            </a:extLst>
          </p:cNvPr>
          <p:cNvPicPr>
            <a:picLocks noGrp="1" noChangeAspect="1"/>
          </p:cNvPicPr>
          <p:nvPr>
            <p:ph idx="1"/>
          </p:nvPr>
        </p:nvPicPr>
        <p:blipFill rotWithShape="1">
          <a:blip r:embed="rId2"/>
          <a:srcRect l="5268" t="29988" r="11155" b="9196"/>
          <a:stretch/>
        </p:blipFill>
        <p:spPr>
          <a:xfrm>
            <a:off x="2516956" y="1767896"/>
            <a:ext cx="6465345" cy="2646381"/>
          </a:xfrm>
          <a:prstGeom prst="rect">
            <a:avLst/>
          </a:prstGeom>
        </p:spPr>
      </p:pic>
      <p:pic>
        <p:nvPicPr>
          <p:cNvPr id="7" name="Imagem 6">
            <a:extLst>
              <a:ext uri="{FF2B5EF4-FFF2-40B4-BE49-F238E27FC236}">
                <a16:creationId xmlns:a16="http://schemas.microsoft.com/office/drawing/2014/main" id="{44558E8C-D971-48FA-8751-A65EEC75E168}"/>
              </a:ext>
            </a:extLst>
          </p:cNvPr>
          <p:cNvPicPr>
            <a:picLocks noChangeAspect="1"/>
          </p:cNvPicPr>
          <p:nvPr/>
        </p:nvPicPr>
        <p:blipFill rotWithShape="1">
          <a:blip r:embed="rId3"/>
          <a:srcRect l="26735" t="20234" r="30206" b="19216"/>
          <a:stretch/>
        </p:blipFill>
        <p:spPr>
          <a:xfrm>
            <a:off x="451822" y="3875640"/>
            <a:ext cx="2926080" cy="2314481"/>
          </a:xfrm>
          <a:prstGeom prst="rect">
            <a:avLst/>
          </a:prstGeom>
        </p:spPr>
      </p:pic>
      <p:pic>
        <p:nvPicPr>
          <p:cNvPr id="8" name="Imagem 7">
            <a:extLst>
              <a:ext uri="{FF2B5EF4-FFF2-40B4-BE49-F238E27FC236}">
                <a16:creationId xmlns:a16="http://schemas.microsoft.com/office/drawing/2014/main" id="{BFD35F68-F616-42DE-A2B1-9B3087AE65BB}"/>
              </a:ext>
            </a:extLst>
          </p:cNvPr>
          <p:cNvPicPr>
            <a:picLocks noChangeAspect="1"/>
          </p:cNvPicPr>
          <p:nvPr/>
        </p:nvPicPr>
        <p:blipFill rotWithShape="1">
          <a:blip r:embed="rId4"/>
          <a:srcRect l="22324" t="40844" r="18088" b="15294"/>
          <a:stretch/>
        </p:blipFill>
        <p:spPr>
          <a:xfrm>
            <a:off x="6574162" y="4051161"/>
            <a:ext cx="5166016" cy="2138960"/>
          </a:xfrm>
          <a:prstGeom prst="rect">
            <a:avLst/>
          </a:prstGeom>
        </p:spPr>
      </p:pic>
      <p:pic>
        <p:nvPicPr>
          <p:cNvPr id="9" name="Imagem 8">
            <a:extLst>
              <a:ext uri="{FF2B5EF4-FFF2-40B4-BE49-F238E27FC236}">
                <a16:creationId xmlns:a16="http://schemas.microsoft.com/office/drawing/2014/main" id="{8AFFD508-8815-46B5-9DC5-F196CE48757B}"/>
              </a:ext>
            </a:extLst>
          </p:cNvPr>
          <p:cNvPicPr>
            <a:picLocks noChangeAspect="1"/>
          </p:cNvPicPr>
          <p:nvPr/>
        </p:nvPicPr>
        <p:blipFill rotWithShape="1">
          <a:blip r:embed="rId5"/>
          <a:srcRect l="3565" t="7353" r="50554" b="83548"/>
          <a:stretch/>
        </p:blipFill>
        <p:spPr>
          <a:xfrm>
            <a:off x="7552267" y="0"/>
            <a:ext cx="4639733" cy="517561"/>
          </a:xfrm>
          <a:prstGeom prst="rect">
            <a:avLst/>
          </a:prstGeom>
        </p:spPr>
      </p:pic>
      <p:sp>
        <p:nvSpPr>
          <p:cNvPr id="10" name="CaixaDeTexto 9">
            <a:extLst>
              <a:ext uri="{FF2B5EF4-FFF2-40B4-BE49-F238E27FC236}">
                <a16:creationId xmlns:a16="http://schemas.microsoft.com/office/drawing/2014/main" id="{6C67B6AA-AD34-4992-917C-3E5744D6B498}"/>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82390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9158AC-EC1E-456B-8152-179FFD1AA859}"/>
              </a:ext>
            </a:extLst>
          </p:cNvPr>
          <p:cNvSpPr>
            <a:spLocks noGrp="1"/>
          </p:cNvSpPr>
          <p:nvPr>
            <p:ph type="title"/>
          </p:nvPr>
        </p:nvSpPr>
        <p:spPr/>
        <p:txBody>
          <a:bodyPr/>
          <a:lstStyle/>
          <a:p>
            <a:r>
              <a:rPr lang="pt-PT" b="1" dirty="0"/>
              <a:t>Logical </a:t>
            </a:r>
            <a:r>
              <a:rPr lang="pt-PT" b="1" dirty="0" err="1"/>
              <a:t>Topology</a:t>
            </a:r>
            <a:endParaRPr lang="pt-PT" b="1" dirty="0"/>
          </a:p>
        </p:txBody>
      </p:sp>
      <p:sp>
        <p:nvSpPr>
          <p:cNvPr id="3" name="Marcador de Posição de Conteúdo 2">
            <a:extLst>
              <a:ext uri="{FF2B5EF4-FFF2-40B4-BE49-F238E27FC236}">
                <a16:creationId xmlns:a16="http://schemas.microsoft.com/office/drawing/2014/main" id="{559DC880-CD41-45DD-99A1-3232F454623B}"/>
              </a:ext>
            </a:extLst>
          </p:cNvPr>
          <p:cNvSpPr>
            <a:spLocks noGrp="1"/>
          </p:cNvSpPr>
          <p:nvPr>
            <p:ph idx="1"/>
          </p:nvPr>
        </p:nvSpPr>
        <p:spPr>
          <a:xfrm>
            <a:off x="1178588" y="2186972"/>
            <a:ext cx="10058400" cy="2124382"/>
          </a:xfrm>
        </p:spPr>
        <p:txBody>
          <a:bodyPr>
            <a:normAutofit fontScale="92500" lnSpcReduction="20000"/>
          </a:bodyPr>
          <a:lstStyle/>
          <a:p>
            <a:pPr algn="just">
              <a:buFont typeface="Wingdings" panose="05000000000000000000" pitchFamily="2" charset="2"/>
              <a:buChar char="Ø"/>
            </a:pPr>
            <a:r>
              <a:rPr lang="en-US" dirty="0"/>
              <a:t> Represents how the components of an optical network are connected.</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 Each node may be either optically connected to each other, or only optically connected to adjacent or suitable nodes, leading to a situation where different transport modes can exist. </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 It can also be represented as a graph or through adjacency matrices.</a:t>
            </a:r>
            <a:endParaRPr lang="en-GB" dirty="0"/>
          </a:p>
          <a:p>
            <a:endParaRPr lang="pt-PT" dirty="0"/>
          </a:p>
        </p:txBody>
      </p:sp>
      <p:pic>
        <p:nvPicPr>
          <p:cNvPr id="5" name="Imagem 4">
            <a:extLst>
              <a:ext uri="{FF2B5EF4-FFF2-40B4-BE49-F238E27FC236}">
                <a16:creationId xmlns:a16="http://schemas.microsoft.com/office/drawing/2014/main" id="{3EAE20C5-FCDF-4C6D-AC09-56FD66093AD0}"/>
              </a:ext>
            </a:extLst>
          </p:cNvPr>
          <p:cNvPicPr>
            <a:picLocks noChangeAspect="1"/>
          </p:cNvPicPr>
          <p:nvPr/>
        </p:nvPicPr>
        <p:blipFill rotWithShape="1">
          <a:blip r:embed="rId2"/>
          <a:srcRect l="3565" t="7353" r="50554" b="83548"/>
          <a:stretch/>
        </p:blipFill>
        <p:spPr>
          <a:xfrm>
            <a:off x="7552267" y="0"/>
            <a:ext cx="4639733" cy="517561"/>
          </a:xfrm>
          <a:prstGeom prst="rect">
            <a:avLst/>
          </a:prstGeom>
        </p:spPr>
      </p:pic>
      <p:sp>
        <p:nvSpPr>
          <p:cNvPr id="6" name="CaixaDeTexto 5">
            <a:extLst>
              <a:ext uri="{FF2B5EF4-FFF2-40B4-BE49-F238E27FC236}">
                <a16:creationId xmlns:a16="http://schemas.microsoft.com/office/drawing/2014/main" id="{34D84600-9C07-4426-9994-FEFFFAEFCE1C}"/>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180839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FB25D4-998D-49AD-9BC3-840E610718C0}"/>
              </a:ext>
            </a:extLst>
          </p:cNvPr>
          <p:cNvSpPr>
            <a:spLocks noGrp="1"/>
          </p:cNvSpPr>
          <p:nvPr>
            <p:ph type="title"/>
          </p:nvPr>
        </p:nvSpPr>
        <p:spPr>
          <a:xfrm>
            <a:off x="1167205" y="681903"/>
            <a:ext cx="10058400" cy="973567"/>
          </a:xfrm>
        </p:spPr>
        <p:txBody>
          <a:bodyPr/>
          <a:lstStyle/>
          <a:p>
            <a:r>
              <a:rPr lang="en-GB" b="1" dirty="0"/>
              <a:t>Transparent transport mode</a:t>
            </a:r>
          </a:p>
        </p:txBody>
      </p:sp>
      <p:sp>
        <p:nvSpPr>
          <p:cNvPr id="3" name="Marcador de Posição de Conteúdo 2">
            <a:extLst>
              <a:ext uri="{FF2B5EF4-FFF2-40B4-BE49-F238E27FC236}">
                <a16:creationId xmlns:a16="http://schemas.microsoft.com/office/drawing/2014/main" id="{63FEB420-13AA-4352-B5C3-8446FE2B3ED3}"/>
              </a:ext>
            </a:extLst>
          </p:cNvPr>
          <p:cNvSpPr>
            <a:spLocks noGrp="1"/>
          </p:cNvSpPr>
          <p:nvPr>
            <p:ph idx="1"/>
          </p:nvPr>
        </p:nvSpPr>
        <p:spPr>
          <a:xfrm>
            <a:off x="1402941" y="1906430"/>
            <a:ext cx="5099125" cy="4289947"/>
          </a:xfrm>
        </p:spPr>
        <p:txBody>
          <a:bodyPr>
            <a:normAutofit lnSpcReduction="10000"/>
          </a:bodyPr>
          <a:lstStyle/>
          <a:p>
            <a:pPr algn="just">
              <a:buFont typeface="Wingdings" panose="05000000000000000000" pitchFamily="2" charset="2"/>
              <a:buChar char="Ø"/>
            </a:pPr>
            <a:r>
              <a:rPr lang="en-GB" dirty="0"/>
              <a:t> Every node is optically connected to all others.</a:t>
            </a:r>
          </a:p>
          <a:p>
            <a:pPr algn="just">
              <a:buFont typeface="Wingdings" panose="05000000000000000000" pitchFamily="2" charset="2"/>
              <a:buChar char="Ø"/>
            </a:pPr>
            <a:endParaRPr lang="en-GB" dirty="0"/>
          </a:p>
          <a:p>
            <a:pPr algn="just">
              <a:buFont typeface="Wingdings" panose="05000000000000000000" pitchFamily="2" charset="2"/>
              <a:buChar char="Ø"/>
            </a:pPr>
            <a:r>
              <a:rPr lang="en-GB" dirty="0"/>
              <a:t>Signals </a:t>
            </a:r>
            <a:r>
              <a:rPr lang="en-US" dirty="0"/>
              <a:t>remain in the optical domain from their source till the destination node.</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 A single-hop grooming scheme is used. </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 There is a wavelength continuity constraint. </a:t>
            </a:r>
          </a:p>
          <a:p>
            <a:pPr algn="just">
              <a:buFont typeface="Wingdings" panose="05000000000000000000" pitchFamily="2" charset="2"/>
              <a:buChar char="Ø"/>
            </a:pPr>
            <a:endParaRPr lang="en-US" dirty="0"/>
          </a:p>
          <a:p>
            <a:pPr algn="just">
              <a:buFont typeface="Wingdings" panose="05000000000000000000" pitchFamily="2" charset="2"/>
              <a:buChar char="Ø"/>
            </a:pPr>
            <a:r>
              <a:rPr lang="en-US" dirty="0"/>
              <a:t> The so called electro-optic bottleneck is eliminated.</a:t>
            </a:r>
          </a:p>
          <a:p>
            <a:pPr marL="0" indent="0" algn="just">
              <a:buNone/>
            </a:pPr>
            <a:endParaRPr lang="en-GB" dirty="0"/>
          </a:p>
        </p:txBody>
      </p:sp>
      <p:pic>
        <p:nvPicPr>
          <p:cNvPr id="4" name="Imagem 3">
            <a:extLst>
              <a:ext uri="{FF2B5EF4-FFF2-40B4-BE49-F238E27FC236}">
                <a16:creationId xmlns:a16="http://schemas.microsoft.com/office/drawing/2014/main" id="{711587B6-0B09-4293-87DE-516DC9D97631}"/>
              </a:ext>
            </a:extLst>
          </p:cNvPr>
          <p:cNvPicPr>
            <a:picLocks noChangeAspect="1"/>
          </p:cNvPicPr>
          <p:nvPr/>
        </p:nvPicPr>
        <p:blipFill rotWithShape="1">
          <a:blip r:embed="rId3"/>
          <a:srcRect l="33883" t="27764" r="36559" b="5324"/>
          <a:stretch/>
        </p:blipFill>
        <p:spPr>
          <a:xfrm>
            <a:off x="8115498" y="1368257"/>
            <a:ext cx="3895879" cy="4960664"/>
          </a:xfrm>
          <a:prstGeom prst="rect">
            <a:avLst/>
          </a:prstGeom>
        </p:spPr>
      </p:pic>
      <p:pic>
        <p:nvPicPr>
          <p:cNvPr id="5" name="Imagem 4">
            <a:extLst>
              <a:ext uri="{FF2B5EF4-FFF2-40B4-BE49-F238E27FC236}">
                <a16:creationId xmlns:a16="http://schemas.microsoft.com/office/drawing/2014/main" id="{6A453DC3-A671-4FA3-915C-CE01F6E5A93B}"/>
              </a:ext>
            </a:extLst>
          </p:cNvPr>
          <p:cNvPicPr>
            <a:picLocks noChangeAspect="1"/>
          </p:cNvPicPr>
          <p:nvPr/>
        </p:nvPicPr>
        <p:blipFill rotWithShape="1">
          <a:blip r:embed="rId4"/>
          <a:srcRect l="3565" t="7353" r="50554" b="83548"/>
          <a:stretch/>
        </p:blipFill>
        <p:spPr>
          <a:xfrm>
            <a:off x="7552267" y="0"/>
            <a:ext cx="4639733" cy="517561"/>
          </a:xfrm>
          <a:prstGeom prst="rect">
            <a:avLst/>
          </a:prstGeom>
        </p:spPr>
      </p:pic>
      <p:sp>
        <p:nvSpPr>
          <p:cNvPr id="6" name="CaixaDeTexto 5">
            <a:extLst>
              <a:ext uri="{FF2B5EF4-FFF2-40B4-BE49-F238E27FC236}">
                <a16:creationId xmlns:a16="http://schemas.microsoft.com/office/drawing/2014/main" id="{34717A09-853F-46EA-AD15-3AFC236E8D0D}"/>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Tree>
    <p:extLst>
      <p:ext uri="{BB962C8B-B14F-4D97-AF65-F5344CB8AC3E}">
        <p14:creationId xmlns:p14="http://schemas.microsoft.com/office/powerpoint/2010/main" val="199008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D24F56-8E14-4293-A6D6-1612611E833A}"/>
              </a:ext>
            </a:extLst>
          </p:cNvPr>
          <p:cNvSpPr>
            <a:spLocks noGrp="1"/>
          </p:cNvSpPr>
          <p:nvPr>
            <p:ph type="title"/>
          </p:nvPr>
        </p:nvSpPr>
        <p:spPr>
          <a:xfrm>
            <a:off x="1166896" y="684303"/>
            <a:ext cx="10058400" cy="952052"/>
          </a:xfrm>
        </p:spPr>
        <p:txBody>
          <a:bodyPr/>
          <a:lstStyle/>
          <a:p>
            <a:r>
              <a:rPr lang="en-GB" b="1" dirty="0"/>
              <a:t>CAPEX Estimation</a:t>
            </a:r>
          </a:p>
        </p:txBody>
      </p:sp>
      <p:pic>
        <p:nvPicPr>
          <p:cNvPr id="4" name="Marcador de Posição de Conteúdo 3">
            <a:extLst>
              <a:ext uri="{FF2B5EF4-FFF2-40B4-BE49-F238E27FC236}">
                <a16:creationId xmlns:a16="http://schemas.microsoft.com/office/drawing/2014/main" id="{725C35CC-6B42-44E6-A714-C6208A45032F}"/>
              </a:ext>
            </a:extLst>
          </p:cNvPr>
          <p:cNvPicPr>
            <a:picLocks noGrp="1" noChangeAspect="1"/>
          </p:cNvPicPr>
          <p:nvPr>
            <p:ph idx="1"/>
          </p:nvPr>
        </p:nvPicPr>
        <p:blipFill rotWithShape="1">
          <a:blip r:embed="rId3"/>
          <a:srcRect l="36419" t="58913" r="39384" b="29962"/>
          <a:stretch/>
        </p:blipFill>
        <p:spPr>
          <a:xfrm>
            <a:off x="4550483" y="2302136"/>
            <a:ext cx="1871831" cy="484095"/>
          </a:xfrm>
          <a:prstGeom prst="rect">
            <a:avLst/>
          </a:prstGeom>
        </p:spPr>
      </p:pic>
      <p:sp>
        <p:nvSpPr>
          <p:cNvPr id="5" name="CaixaDeTexto 4">
            <a:extLst>
              <a:ext uri="{FF2B5EF4-FFF2-40B4-BE49-F238E27FC236}">
                <a16:creationId xmlns:a16="http://schemas.microsoft.com/office/drawing/2014/main" id="{F4095669-F7E9-4AD2-B437-F72DD3EB7C75}"/>
              </a:ext>
            </a:extLst>
          </p:cNvPr>
          <p:cNvSpPr txBox="1"/>
          <p:nvPr/>
        </p:nvSpPr>
        <p:spPr>
          <a:xfrm>
            <a:off x="1460351" y="2332622"/>
            <a:ext cx="2120982" cy="400110"/>
          </a:xfrm>
          <a:prstGeom prst="rect">
            <a:avLst/>
          </a:prstGeom>
          <a:noFill/>
        </p:spPr>
        <p:txBody>
          <a:bodyPr wrap="square" rtlCol="0">
            <a:spAutoFit/>
          </a:bodyPr>
          <a:lstStyle/>
          <a:p>
            <a:r>
              <a:rPr lang="en-GB" sz="2000" dirty="0"/>
              <a:t>Total network cost</a:t>
            </a:r>
          </a:p>
        </p:txBody>
      </p:sp>
      <p:pic>
        <p:nvPicPr>
          <p:cNvPr id="6" name="Imagem 5">
            <a:extLst>
              <a:ext uri="{FF2B5EF4-FFF2-40B4-BE49-F238E27FC236}">
                <a16:creationId xmlns:a16="http://schemas.microsoft.com/office/drawing/2014/main" id="{0D9537F9-D9E0-4386-B246-D529B6D27233}"/>
              </a:ext>
            </a:extLst>
          </p:cNvPr>
          <p:cNvPicPr>
            <a:picLocks noChangeAspect="1"/>
          </p:cNvPicPr>
          <p:nvPr/>
        </p:nvPicPr>
        <p:blipFill rotWithShape="1">
          <a:blip r:embed="rId4"/>
          <a:srcRect l="15882" t="47686" r="10707" b="30510"/>
          <a:stretch/>
        </p:blipFill>
        <p:spPr>
          <a:xfrm>
            <a:off x="4550482" y="3428999"/>
            <a:ext cx="5038607" cy="841787"/>
          </a:xfrm>
          <a:prstGeom prst="rect">
            <a:avLst/>
          </a:prstGeom>
        </p:spPr>
      </p:pic>
      <p:sp>
        <p:nvSpPr>
          <p:cNvPr id="7" name="CaixaDeTexto 6">
            <a:extLst>
              <a:ext uri="{FF2B5EF4-FFF2-40B4-BE49-F238E27FC236}">
                <a16:creationId xmlns:a16="http://schemas.microsoft.com/office/drawing/2014/main" id="{0F5D2B94-38BE-4E6A-BC68-0CA59AE6F1C3}"/>
              </a:ext>
            </a:extLst>
          </p:cNvPr>
          <p:cNvSpPr txBox="1"/>
          <p:nvPr/>
        </p:nvSpPr>
        <p:spPr>
          <a:xfrm>
            <a:off x="1818839" y="3595702"/>
            <a:ext cx="1782317" cy="400110"/>
          </a:xfrm>
          <a:prstGeom prst="rect">
            <a:avLst/>
          </a:prstGeom>
          <a:noFill/>
        </p:spPr>
        <p:txBody>
          <a:bodyPr wrap="square" rtlCol="0">
            <a:spAutoFit/>
          </a:bodyPr>
          <a:lstStyle/>
          <a:p>
            <a:r>
              <a:rPr lang="en-GB" sz="2000" dirty="0"/>
              <a:t>Links part cost</a:t>
            </a:r>
          </a:p>
        </p:txBody>
      </p:sp>
      <p:pic>
        <p:nvPicPr>
          <p:cNvPr id="8" name="Imagem 7">
            <a:extLst>
              <a:ext uri="{FF2B5EF4-FFF2-40B4-BE49-F238E27FC236}">
                <a16:creationId xmlns:a16="http://schemas.microsoft.com/office/drawing/2014/main" id="{C223B2C8-F77C-4B6B-8B09-3B938651A747}"/>
              </a:ext>
            </a:extLst>
          </p:cNvPr>
          <p:cNvPicPr>
            <a:picLocks noChangeAspect="1"/>
          </p:cNvPicPr>
          <p:nvPr/>
        </p:nvPicPr>
        <p:blipFill rotWithShape="1">
          <a:blip r:embed="rId5"/>
          <a:srcRect l="44206" t="56471" r="23147" b="36470"/>
          <a:stretch/>
        </p:blipFill>
        <p:spPr>
          <a:xfrm>
            <a:off x="4572162" y="4895149"/>
            <a:ext cx="2592596" cy="315316"/>
          </a:xfrm>
          <a:prstGeom prst="rect">
            <a:avLst/>
          </a:prstGeom>
        </p:spPr>
      </p:pic>
      <p:sp>
        <p:nvSpPr>
          <p:cNvPr id="9" name="CaixaDeTexto 8">
            <a:extLst>
              <a:ext uri="{FF2B5EF4-FFF2-40B4-BE49-F238E27FC236}">
                <a16:creationId xmlns:a16="http://schemas.microsoft.com/office/drawing/2014/main" id="{ACD415D5-D164-4567-ADA4-08C2754FA3A5}"/>
              </a:ext>
            </a:extLst>
          </p:cNvPr>
          <p:cNvSpPr txBox="1"/>
          <p:nvPr/>
        </p:nvSpPr>
        <p:spPr>
          <a:xfrm>
            <a:off x="1683373" y="4854225"/>
            <a:ext cx="1917783" cy="400110"/>
          </a:xfrm>
          <a:prstGeom prst="rect">
            <a:avLst/>
          </a:prstGeom>
          <a:noFill/>
        </p:spPr>
        <p:txBody>
          <a:bodyPr wrap="square" rtlCol="0">
            <a:spAutoFit/>
          </a:bodyPr>
          <a:lstStyle/>
          <a:p>
            <a:r>
              <a:rPr lang="en-GB" sz="2000" dirty="0"/>
              <a:t>Nodes part cost</a:t>
            </a:r>
          </a:p>
        </p:txBody>
      </p:sp>
      <p:pic>
        <p:nvPicPr>
          <p:cNvPr id="10" name="Imagem 9">
            <a:extLst>
              <a:ext uri="{FF2B5EF4-FFF2-40B4-BE49-F238E27FC236}">
                <a16:creationId xmlns:a16="http://schemas.microsoft.com/office/drawing/2014/main" id="{91053FF9-8201-4BFC-AFE2-5508CBD0F202}"/>
              </a:ext>
            </a:extLst>
          </p:cNvPr>
          <p:cNvPicPr>
            <a:picLocks noChangeAspect="1"/>
          </p:cNvPicPr>
          <p:nvPr/>
        </p:nvPicPr>
        <p:blipFill rotWithShape="1">
          <a:blip r:embed="rId6"/>
          <a:srcRect l="3565" t="7353" r="50554" b="83548"/>
          <a:stretch/>
        </p:blipFill>
        <p:spPr>
          <a:xfrm>
            <a:off x="7552267" y="0"/>
            <a:ext cx="4639733" cy="517561"/>
          </a:xfrm>
          <a:prstGeom prst="rect">
            <a:avLst/>
          </a:prstGeom>
        </p:spPr>
      </p:pic>
      <p:sp>
        <p:nvSpPr>
          <p:cNvPr id="11" name="CaixaDeTexto 10">
            <a:extLst>
              <a:ext uri="{FF2B5EF4-FFF2-40B4-BE49-F238E27FC236}">
                <a16:creationId xmlns:a16="http://schemas.microsoft.com/office/drawing/2014/main" id="{ACDFC6E6-7A69-4AE1-A900-B2F449B66ACA}"/>
              </a:ext>
            </a:extLst>
          </p:cNvPr>
          <p:cNvSpPr txBox="1"/>
          <p:nvPr/>
        </p:nvSpPr>
        <p:spPr>
          <a:xfrm>
            <a:off x="162024" y="81891"/>
            <a:ext cx="8820277" cy="369332"/>
          </a:xfrm>
          <a:prstGeom prst="rect">
            <a:avLst/>
          </a:prstGeom>
          <a:noFill/>
        </p:spPr>
        <p:txBody>
          <a:bodyPr wrap="square" rtlCol="0">
            <a:spAutoFit/>
          </a:bodyPr>
          <a:lstStyle/>
          <a:p>
            <a:r>
              <a:rPr lang="pt-PT" dirty="0" err="1">
                <a:solidFill>
                  <a:schemeClr val="accent2">
                    <a:lumMod val="75000"/>
                  </a:schemeClr>
                </a:solidFill>
              </a:rPr>
              <a:t>Development</a:t>
            </a:r>
            <a:r>
              <a:rPr lang="pt-PT" dirty="0">
                <a:solidFill>
                  <a:schemeClr val="accent2">
                    <a:lumMod val="75000"/>
                  </a:schemeClr>
                </a:solidFill>
              </a:rPr>
              <a:t> </a:t>
            </a:r>
            <a:r>
              <a:rPr lang="pt-PT" dirty="0" err="1">
                <a:solidFill>
                  <a:schemeClr val="accent2">
                    <a:lumMod val="75000"/>
                  </a:schemeClr>
                </a:solidFill>
              </a:rPr>
              <a:t>of</a:t>
            </a:r>
            <a:r>
              <a:rPr lang="pt-PT" dirty="0">
                <a:solidFill>
                  <a:schemeClr val="accent2">
                    <a:lumMod val="75000"/>
                  </a:schemeClr>
                </a:solidFill>
              </a:rPr>
              <a:t> </a:t>
            </a:r>
            <a:r>
              <a:rPr lang="pt-PT" dirty="0" err="1">
                <a:solidFill>
                  <a:schemeClr val="accent2">
                    <a:lumMod val="75000"/>
                  </a:schemeClr>
                </a:solidFill>
              </a:rPr>
              <a:t>Heuristics</a:t>
            </a:r>
            <a:r>
              <a:rPr lang="pt-PT" dirty="0">
                <a:solidFill>
                  <a:schemeClr val="accent2">
                    <a:lumMod val="75000"/>
                  </a:schemeClr>
                </a:solidFill>
              </a:rPr>
              <a:t> for </a:t>
            </a:r>
            <a:r>
              <a:rPr lang="pt-PT" dirty="0" err="1">
                <a:solidFill>
                  <a:schemeClr val="accent2">
                    <a:lumMod val="75000"/>
                  </a:schemeClr>
                </a:solidFill>
              </a:rPr>
              <a:t>Optical</a:t>
            </a:r>
            <a:r>
              <a:rPr lang="pt-PT" dirty="0">
                <a:solidFill>
                  <a:schemeClr val="accent2">
                    <a:lumMod val="75000"/>
                  </a:schemeClr>
                </a:solidFill>
              </a:rPr>
              <a:t> </a:t>
            </a:r>
            <a:r>
              <a:rPr lang="pt-PT" dirty="0" err="1">
                <a:solidFill>
                  <a:schemeClr val="accent2">
                    <a:lumMod val="75000"/>
                  </a:schemeClr>
                </a:solidFill>
              </a:rPr>
              <a:t>Transparentt</a:t>
            </a:r>
            <a:r>
              <a:rPr lang="pt-PT" dirty="0">
                <a:solidFill>
                  <a:schemeClr val="accent2">
                    <a:lumMod val="75000"/>
                  </a:schemeClr>
                </a:solidFill>
              </a:rPr>
              <a:t> Networks </a:t>
            </a:r>
            <a:r>
              <a:rPr lang="pt-PT" dirty="0" err="1">
                <a:solidFill>
                  <a:schemeClr val="accent2">
                    <a:lumMod val="75000"/>
                  </a:schemeClr>
                </a:solidFill>
              </a:rPr>
              <a:t>Dimensioning</a:t>
            </a:r>
            <a:endParaRPr lang="pt-PT" dirty="0">
              <a:solidFill>
                <a:schemeClr val="accent2">
                  <a:lumMod val="75000"/>
                </a:schemeClr>
              </a:solidFill>
            </a:endParaRPr>
          </a:p>
        </p:txBody>
      </p:sp>
      <p:sp>
        <p:nvSpPr>
          <p:cNvPr id="3" name="Seta: Para a Direita 2">
            <a:extLst>
              <a:ext uri="{FF2B5EF4-FFF2-40B4-BE49-F238E27FC236}">
                <a16:creationId xmlns:a16="http://schemas.microsoft.com/office/drawing/2014/main" id="{308F75B7-2447-406F-8408-701037665290}"/>
              </a:ext>
            </a:extLst>
          </p:cNvPr>
          <p:cNvSpPr/>
          <p:nvPr/>
        </p:nvSpPr>
        <p:spPr>
          <a:xfrm>
            <a:off x="3696976" y="2479958"/>
            <a:ext cx="622217" cy="126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Seta: Para a Direita 11">
            <a:extLst>
              <a:ext uri="{FF2B5EF4-FFF2-40B4-BE49-F238E27FC236}">
                <a16:creationId xmlns:a16="http://schemas.microsoft.com/office/drawing/2014/main" id="{74F2985A-41AC-4CA8-9330-6DB04FCC0F24}"/>
              </a:ext>
            </a:extLst>
          </p:cNvPr>
          <p:cNvSpPr/>
          <p:nvPr/>
        </p:nvSpPr>
        <p:spPr>
          <a:xfrm>
            <a:off x="3696976" y="3748364"/>
            <a:ext cx="622217" cy="126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Seta: Para a Direita 12">
            <a:extLst>
              <a:ext uri="{FF2B5EF4-FFF2-40B4-BE49-F238E27FC236}">
                <a16:creationId xmlns:a16="http://schemas.microsoft.com/office/drawing/2014/main" id="{4CD21DC9-26D1-4D1A-9517-FDCDC9764089}"/>
              </a:ext>
            </a:extLst>
          </p:cNvPr>
          <p:cNvSpPr/>
          <p:nvPr/>
        </p:nvSpPr>
        <p:spPr>
          <a:xfrm>
            <a:off x="3696976" y="5008035"/>
            <a:ext cx="622217" cy="126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71214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3" grpId="0" animBg="1"/>
      <p:bldP spid="12" grpId="0" animBg="1"/>
      <p:bldP spid="13" grpId="0" animBg="1"/>
    </p:bldLst>
  </p:timing>
</p:sld>
</file>

<file path=ppt/theme/theme1.xml><?xml version="1.0" encoding="utf-8"?>
<a:theme xmlns:a="http://schemas.openxmlformats.org/drawingml/2006/main" name="Retrospetiva">
  <a:themeElements>
    <a:clrScheme name="Retrospetiva">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TotalTime>
  <Words>3509</Words>
  <Application>Microsoft Office PowerPoint</Application>
  <PresentationFormat>Ecrã Panorâmico</PresentationFormat>
  <Paragraphs>224</Paragraphs>
  <Slides>26</Slides>
  <Notes>18</Notes>
  <HiddenSlides>0</HiddenSlides>
  <MMClips>0</MMClips>
  <ScaleCrop>false</ScaleCrop>
  <HeadingPairs>
    <vt:vector size="6" baseType="variant">
      <vt:variant>
        <vt:lpstr>Tipos de letra usados</vt:lpstr>
      </vt:variant>
      <vt:variant>
        <vt:i4>3</vt:i4>
      </vt:variant>
      <vt:variant>
        <vt:lpstr>Tema</vt:lpstr>
      </vt:variant>
      <vt:variant>
        <vt:i4>1</vt:i4>
      </vt:variant>
      <vt:variant>
        <vt:lpstr>Títulos dos diapositivos</vt:lpstr>
      </vt:variant>
      <vt:variant>
        <vt:i4>26</vt:i4>
      </vt:variant>
    </vt:vector>
  </HeadingPairs>
  <TitlesOfParts>
    <vt:vector size="30" baseType="lpstr">
      <vt:lpstr>Calibri</vt:lpstr>
      <vt:lpstr>Calibri Light</vt:lpstr>
      <vt:lpstr>Wingdings</vt:lpstr>
      <vt:lpstr>Retrospetiva</vt:lpstr>
      <vt:lpstr>Apresentação do PowerPoint</vt:lpstr>
      <vt:lpstr>Motivation</vt:lpstr>
      <vt:lpstr>Network Architecture</vt:lpstr>
      <vt:lpstr>Network Topologies</vt:lpstr>
      <vt:lpstr>Reference Network</vt:lpstr>
      <vt:lpstr>vBNS (very high-speed Backbone Network Service) </vt:lpstr>
      <vt:lpstr>Logical Topology</vt:lpstr>
      <vt:lpstr>Transparent transport mode</vt:lpstr>
      <vt:lpstr>CAPEX Estimation</vt:lpstr>
      <vt:lpstr>Apresentação do PowerPoint</vt:lpstr>
      <vt:lpstr>CAPEX Models</vt:lpstr>
      <vt:lpstr>ILP (Integer Linear Programming)</vt:lpstr>
      <vt:lpstr>Heuristics</vt:lpstr>
      <vt:lpstr>Generic Heuristics framework</vt:lpstr>
      <vt:lpstr>NetXPTO implementation</vt:lpstr>
      <vt:lpstr>Heuristic algorithms (Scheduling)</vt:lpstr>
      <vt:lpstr>Routing</vt:lpstr>
      <vt:lpstr>Grooming </vt:lpstr>
      <vt:lpstr>Wavelength assignment</vt:lpstr>
      <vt:lpstr>Results</vt:lpstr>
      <vt:lpstr>Reference network</vt:lpstr>
      <vt:lpstr>Apresentação do PowerPoint</vt:lpstr>
      <vt:lpstr>Apresentação do PowerPoint</vt:lpstr>
      <vt:lpstr>Realistic network (vBNS)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Ana Margarida Lopes</dc:creator>
  <cp:lastModifiedBy>Eduardo Fernandes</cp:lastModifiedBy>
  <cp:revision>39</cp:revision>
  <dcterms:created xsi:type="dcterms:W3CDTF">2019-07-21T11:30:13Z</dcterms:created>
  <dcterms:modified xsi:type="dcterms:W3CDTF">2019-07-23T08:16:50Z</dcterms:modified>
</cp:coreProperties>
</file>